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93" r:id="rId2"/>
    <p:sldId id="311" r:id="rId3"/>
    <p:sldId id="303" r:id="rId4"/>
    <p:sldId id="380" r:id="rId5"/>
    <p:sldId id="381" r:id="rId6"/>
    <p:sldId id="389" r:id="rId7"/>
    <p:sldId id="391" r:id="rId8"/>
    <p:sldId id="304" r:id="rId9"/>
    <p:sldId id="305" r:id="rId10"/>
    <p:sldId id="307" r:id="rId11"/>
    <p:sldId id="312" r:id="rId12"/>
    <p:sldId id="376" r:id="rId13"/>
    <p:sldId id="382" r:id="rId14"/>
    <p:sldId id="383" r:id="rId15"/>
    <p:sldId id="390" r:id="rId16"/>
    <p:sldId id="379" r:id="rId17"/>
    <p:sldId id="289" r:id="rId18"/>
    <p:sldId id="290" r:id="rId19"/>
    <p:sldId id="272" r:id="rId20"/>
    <p:sldId id="313" r:id="rId21"/>
    <p:sldId id="314" r:id="rId22"/>
    <p:sldId id="308" r:id="rId23"/>
    <p:sldId id="309" r:id="rId24"/>
    <p:sldId id="315" r:id="rId25"/>
    <p:sldId id="384" r:id="rId26"/>
    <p:sldId id="273" r:id="rId27"/>
    <p:sldId id="274" r:id="rId28"/>
    <p:sldId id="316" r:id="rId29"/>
    <p:sldId id="276" r:id="rId30"/>
    <p:sldId id="277" r:id="rId31"/>
    <p:sldId id="306" r:id="rId32"/>
    <p:sldId id="317" r:id="rId33"/>
    <p:sldId id="318" r:id="rId34"/>
    <p:sldId id="319" r:id="rId35"/>
    <p:sldId id="278" r:id="rId36"/>
    <p:sldId id="280" r:id="rId37"/>
    <p:sldId id="281" r:id="rId38"/>
    <p:sldId id="282" r:id="rId39"/>
    <p:sldId id="283" r:id="rId40"/>
    <p:sldId id="284" r:id="rId41"/>
    <p:sldId id="288" r:id="rId42"/>
    <p:sldId id="291" r:id="rId43"/>
    <p:sldId id="320" r:id="rId44"/>
    <p:sldId id="270" r:id="rId45"/>
    <p:sldId id="321" r:id="rId46"/>
    <p:sldId id="269" r:id="rId47"/>
    <p:sldId id="271" r:id="rId48"/>
    <p:sldId id="386" r:id="rId49"/>
    <p:sldId id="387" r:id="rId50"/>
    <p:sldId id="388" r:id="rId51"/>
    <p:sldId id="385" r:id="rId52"/>
    <p:sldId id="292" r:id="rId53"/>
    <p:sldId id="322" r:id="rId54"/>
    <p:sldId id="349" r:id="rId55"/>
    <p:sldId id="363" r:id="rId56"/>
    <p:sldId id="351" r:id="rId57"/>
    <p:sldId id="348" r:id="rId58"/>
    <p:sldId id="375" r:id="rId59"/>
    <p:sldId id="362" r:id="rId60"/>
    <p:sldId id="373" r:id="rId61"/>
    <p:sldId id="364" r:id="rId62"/>
    <p:sldId id="352" r:id="rId63"/>
    <p:sldId id="365" r:id="rId64"/>
    <p:sldId id="367" r:id="rId65"/>
    <p:sldId id="374" r:id="rId66"/>
    <p:sldId id="368" r:id="rId67"/>
    <p:sldId id="370" r:id="rId68"/>
    <p:sldId id="29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4362D11-6625-4B01-8BE4-A7D40BB81B4D}">
          <p14:sldIdLst>
            <p14:sldId id="293"/>
            <p14:sldId id="311"/>
            <p14:sldId id="303"/>
            <p14:sldId id="380"/>
            <p14:sldId id="381"/>
            <p14:sldId id="389"/>
            <p14:sldId id="391"/>
          </p14:sldIdLst>
        </p14:section>
        <p14:section name="Optimization" id="{D3E61249-57B9-4F53-96EA-6CB8AD878125}">
          <p14:sldIdLst>
            <p14:sldId id="304"/>
            <p14:sldId id="305"/>
            <p14:sldId id="307"/>
            <p14:sldId id="312"/>
            <p14:sldId id="376"/>
            <p14:sldId id="382"/>
            <p14:sldId id="383"/>
            <p14:sldId id="390"/>
          </p14:sldIdLst>
        </p14:section>
        <p14:section name="Model" id="{4BBBBDEC-BE9E-4A41-B1B5-FCBE02F02214}">
          <p14:sldIdLst>
            <p14:sldId id="379"/>
            <p14:sldId id="289"/>
            <p14:sldId id="290"/>
            <p14:sldId id="272"/>
            <p14:sldId id="313"/>
            <p14:sldId id="314"/>
            <p14:sldId id="308"/>
            <p14:sldId id="309"/>
            <p14:sldId id="315"/>
            <p14:sldId id="384"/>
          </p14:sldIdLst>
        </p14:section>
        <p14:section name="Ex team creation" id="{CFCE91BF-357D-4EB2-8240-28912F8452FC}">
          <p14:sldIdLst>
            <p14:sldId id="273"/>
            <p14:sldId id="274"/>
            <p14:sldId id="316"/>
            <p14:sldId id="276"/>
            <p14:sldId id="277"/>
            <p14:sldId id="306"/>
            <p14:sldId id="317"/>
            <p14:sldId id="318"/>
            <p14:sldId id="319"/>
          </p14:sldIdLst>
        </p14:section>
        <p14:section name="Model" id="{E6E02FAB-5673-44AE-9E75-24D6160D934C}">
          <p14:sldIdLst>
            <p14:sldId id="278"/>
            <p14:sldId id="280"/>
            <p14:sldId id="281"/>
            <p14:sldId id="282"/>
            <p14:sldId id="283"/>
            <p14:sldId id="284"/>
            <p14:sldId id="288"/>
          </p14:sldIdLst>
        </p14:section>
        <p14:section name="Tools" id="{38BC32CA-CAF9-49E9-9827-79E8F1D035C8}">
          <p14:sldIdLst>
            <p14:sldId id="291"/>
            <p14:sldId id="320"/>
            <p14:sldId id="270"/>
            <p14:sldId id="321"/>
            <p14:sldId id="269"/>
            <p14:sldId id="271"/>
            <p14:sldId id="386"/>
            <p14:sldId id="387"/>
            <p14:sldId id="388"/>
            <p14:sldId id="385"/>
            <p14:sldId id="292"/>
            <p14:sldId id="322"/>
          </p14:sldIdLst>
        </p14:section>
        <p14:section name="Classification" id="{65B28621-B699-4362-9BAD-DE16AF5C1A58}">
          <p14:sldIdLst>
            <p14:sldId id="349"/>
            <p14:sldId id="363"/>
            <p14:sldId id="351"/>
            <p14:sldId id="348"/>
            <p14:sldId id="375"/>
            <p14:sldId id="362"/>
            <p14:sldId id="373"/>
            <p14:sldId id="364"/>
            <p14:sldId id="352"/>
            <p14:sldId id="365"/>
            <p14:sldId id="367"/>
            <p14:sldId id="374"/>
            <p14:sldId id="368"/>
            <p14:sldId id="370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395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62BE3-D032-4F3D-9474-CF4D0321DC8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5C752-904B-4F93-87D5-4D9E59CF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24071-12F8-4663-A981-81554005997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4905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66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D8EC8D-EBCC-4AEC-9202-EAD8A5AD676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88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D8EC8D-EBCC-4AEC-9202-EAD8A5AD676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1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Pair</a:t>
            </a:r>
            <a:r>
              <a:rPr lang="en-US" baseline="0" dirty="0"/>
              <a:t> 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62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2617-8393-4683-87B0-398EF779214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9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997A-1541-4644-B1A1-F540428B3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56E5E-111B-4A63-A211-FC8615D12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B6CE5-4BD5-402A-8EE2-6BC3989D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838A-AC5B-4858-A8E1-F68628476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2D0F3-60DC-4D9C-B38A-A09F0A3D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454F-53C8-43CD-84A7-6D442BA6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8392B-E07E-4974-BDE6-74B7A9C2C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1CF9A-5630-4918-87EA-419F72C7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3B13-BE16-4E0B-8956-41A0D83E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41A-07BD-4EF5-B1D8-0D700896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58AE6-26C6-4E18-BEA6-6372EBF45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E9137-A271-4E68-943F-A80AE3DE6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A0216-D86D-4AD9-8EB3-F77F64F3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8EF2-758B-4CD1-9E14-51683914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D602E-B293-4634-898A-DC92FA31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3247-1848-4605-9983-D4524DEF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EE88-BD80-46E7-8425-6021EC35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85746-E866-4B02-A0A4-2462BC31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7DE40-17BC-4189-B705-25402039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4575-AB33-4DA2-B2FE-724DCE62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7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41A2-9A0F-4C03-BCBD-1E252EA7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70095-A0BD-4B40-B8E7-733083864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F626C-152A-4495-AEFF-F2A2C45C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8487-FE03-4931-A083-3D416545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72D4-47A1-4114-A529-4D8F1DCE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3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CBF8-E407-4183-8D14-CB03E849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D428-A1F5-4033-B30D-8698D56D3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4A2E-E944-45DA-8F41-24B8C26A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D1017-470A-4AAE-BD4B-7399ED27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42703-3373-4CE8-9EF4-A2209700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F6177-1F38-403E-8D74-21F3D4D1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2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1C48-0604-498B-A007-3C1C93B2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0DA0-C919-4AA8-8B2F-17B3B313B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5E7FA-30E8-4811-BE81-5440816D6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0E4D1-E3E2-4E0C-A24E-49BE9E636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DB40D-C8C3-4F63-B268-AA761363B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C6499-0146-4508-B21B-9EDF4FE2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73BC7-97F4-465C-BCDA-0430BD6C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CEFCF-D573-47C0-83A3-1B64031A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5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D6DB-49A8-4E09-A31C-1B27C1C3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62CF3-A315-4E2F-9667-BBB7D82C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9BF89-8B30-40C2-A9D1-8D6F5971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A15F1-7751-49ED-8A5E-942BDAD2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1699C-6118-4FEA-B351-BE4F0F64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257F7-606F-45FD-83BF-3E868FE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5B12-175D-4693-B7DF-4B75D67E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3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9D6A-B183-4B6F-AA06-B396A829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2873B-ABCD-4223-8B0B-F666465F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D2EAD-8F32-44C4-B10E-AC8A3DE75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1F3A7-0874-40E1-9DAD-A8912359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AD4CF-6ED8-4A50-A07B-E55A2B68B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10B69-8B2D-46F5-82F9-D9CDC8CE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A677-FACE-4822-B2D4-999796E9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9B4EF-2964-44C9-900A-C7F50F15C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A5D4A-379D-476E-8E3A-8819F4B69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1F064-D275-4D61-BF63-A776EE32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85DF4-B55F-41E0-ACB9-0A8BD072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0ACA-1C7E-48EE-A185-3C3D2F26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680E8-12FF-4866-A20F-C05D1AC9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BDB12-8E24-4DF3-B508-3CE8AB1A9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8EEDC-253F-482D-82F9-28A5793C8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D28A-183C-4791-B06F-7C4F21900C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C72E4-ACC9-4540-A4FD-17A8ED31F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0208-FE15-4820-9F00-37167990F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8E730-432F-4FE9-A37E-09CF4D68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1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www.syilx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athworks.com/help/optim/ug/optimization-toolbox-tutorial.html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upload.wikimedia.org/wikipedia/commons/7/77/Okuns_law_quarterly_differences.svg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ibrary.org/books/OL8386566M/The_Deadlin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87/ited.4.3.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://www.pngall.com/team-work-png" TargetMode="Externa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ute-pictures.blogspot.com/2011/08/75-free-stock-images-3d-human-character.html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yves.lucet@ubc.ca?subject=DATA%20585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osenbrock's_function_in_3D.pdf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-01.ibm.com/common/ssi/cgi-bin/ssialias?infotype=PM&amp;subtype=SP&amp;appname=SWGE_WS_WS_USEN&amp;htmlfid=WSW14076USEN&amp;attachment=WSW14076USEN.PDF#loaded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ampl.com/BOOK/EXAMPLES/EXAMPLES2/blend.mod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wmf"/><Relationship Id="rId2" Type="http://schemas.openxmlformats.org/officeDocument/2006/relationships/tags" Target="../tags/tag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hyperlink" Target="https://stanford.edu/~boyd/admm.html" TargetMode="External"/><Relationship Id="rId4" Type="http://schemas.openxmlformats.org/officeDocument/2006/relationships/hyperlink" Target="https://web.stanford.edu/~boyd/papers/pdf/admm_slides.pdf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machinelearningmastery.com/adam-optimization-algorithm-for-deep-learning/" TargetMode="Externa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.bin"/><Relationship Id="rId4" Type="http://schemas.openxmlformats.org/officeDocument/2006/relationships/hyperlink" Target="https://towardsdatascience.com/an-intuitive-understanding-of-the-lamb-optimizer-46f8c0ae4866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6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Known_and_Unknown:_A_Memoi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691270/how-to-avoid-bad-requirement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585 Optimization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Yves Lucet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04976" y="4248151"/>
                <a:ext cx="91660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≤0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=0;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76" y="4248151"/>
                <a:ext cx="9166035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5519F1F-8CA3-4F32-8823-E831B310398C}"/>
              </a:ext>
            </a:extLst>
          </p:cNvPr>
          <p:cNvGrpSpPr/>
          <p:nvPr/>
        </p:nvGrpSpPr>
        <p:grpSpPr>
          <a:xfrm>
            <a:off x="8972550" y="0"/>
            <a:ext cx="3219450" cy="2682389"/>
            <a:chOff x="8972550" y="0"/>
            <a:chExt cx="3219450" cy="268238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D84C40A-E60A-4684-88DB-13B95AF4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2550" y="0"/>
              <a:ext cx="3219450" cy="241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1456BA-8EC6-4C45-824C-04B6D0592E64}"/>
                </a:ext>
              </a:extLst>
            </p:cNvPr>
            <p:cNvSpPr txBox="1"/>
            <p:nvPr/>
          </p:nvSpPr>
          <p:spPr>
            <a:xfrm>
              <a:off x="9420225" y="2343835"/>
              <a:ext cx="2324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/>
                <a:t>Picture generated on MATLAB using</a:t>
              </a:r>
            </a:p>
            <a:p>
              <a:r>
                <a:rPr lang="en-US" sz="400" dirty="0"/>
                <a:t>f = @(x,y) x.*exp(-x.^2-y.^2)+(x.^2+y.^2)/20;</a:t>
              </a:r>
            </a:p>
            <a:p>
              <a:r>
                <a:rPr lang="en-US" sz="400" dirty="0" err="1"/>
                <a:t>fsurf</a:t>
              </a:r>
              <a:r>
                <a:rPr lang="en-US" sz="400" dirty="0"/>
                <a:t>(f,[-2,2],'</a:t>
              </a:r>
              <a:r>
                <a:rPr lang="en-US" sz="400" dirty="0" err="1"/>
                <a:t>ShowContours</a:t>
              </a:r>
              <a:r>
                <a:rPr lang="en-US" sz="400" dirty="0"/>
                <a:t>','on’)</a:t>
              </a:r>
            </a:p>
            <a:p>
              <a:r>
                <a:rPr lang="en-US" sz="400" dirty="0"/>
                <a:t>Code example from </a:t>
              </a:r>
              <a:r>
                <a:rPr lang="en-US" sz="400" dirty="0">
                  <a:hlinkClick r:id="rId6"/>
                </a:rPr>
                <a:t>https://www.mathworks.com/help/optim/ug/optimization-toolbox-tutorial.html</a:t>
              </a:r>
              <a:r>
                <a:rPr lang="en-US" sz="400" dirty="0"/>
                <a:t>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0F3288-6CA2-46B5-92DE-86DF2585C24F}"/>
              </a:ext>
            </a:extLst>
          </p:cNvPr>
          <p:cNvSpPr txBox="1"/>
          <p:nvPr/>
        </p:nvSpPr>
        <p:spPr>
          <a:xfrm>
            <a:off x="219075" y="6196310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respectfully acknowledge the </a:t>
            </a:r>
            <a:r>
              <a:rPr lang="en-US" dirty="0">
                <a:hlinkClick r:id="rId7"/>
              </a:rPr>
              <a:t>Syilx Okanagan Nation </a:t>
            </a:r>
            <a:r>
              <a:rPr lang="en-US" dirty="0"/>
              <a:t>and their peoples, in whose traditional, ancestral, unceded territory UBC Okanagan is situated.</a:t>
            </a:r>
          </a:p>
        </p:txBody>
      </p:sp>
      <p:pic>
        <p:nvPicPr>
          <p:cNvPr id="9218" name="Picture 2" descr="Okanagan Nation Alliance">
            <a:hlinkClick r:id="rId7"/>
            <a:extLst>
              <a:ext uri="{FF2B5EF4-FFF2-40B4-BE49-F238E27FC236}">
                <a16:creationId xmlns:a16="http://schemas.microsoft.com/office/drawing/2014/main" id="{6CD2C679-F6A3-4BDF-A666-C45459F5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025" y="5943600"/>
            <a:ext cx="20002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1C7A-D6CD-434D-AC82-00BE85DF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course is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7B818-2B8B-4428-9EB0-50E7D3980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The </a:t>
            </a:r>
            <a:r>
              <a:rPr lang="en-CA" dirty="0">
                <a:solidFill>
                  <a:srgbClr val="00B050"/>
                </a:solidFill>
              </a:rPr>
              <a:t>model</a:t>
            </a:r>
            <a:r>
              <a:rPr lang="en-CA" dirty="0"/>
              <a:t> is already formulated and assumed to be right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Find an </a:t>
            </a:r>
            <a:r>
              <a:rPr lang="en-CA" dirty="0">
                <a:solidFill>
                  <a:srgbClr val="00B0F0"/>
                </a:solidFill>
              </a:rPr>
              <a:t>efficient</a:t>
            </a:r>
            <a:r>
              <a:rPr lang="en-CA" dirty="0"/>
              <a:t> algorithm to compute 1 solution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Understand the </a:t>
            </a:r>
            <a:r>
              <a:rPr lang="en-CA" dirty="0">
                <a:solidFill>
                  <a:srgbClr val="FF0000"/>
                </a:solidFill>
              </a:rPr>
              <a:t>limitations</a:t>
            </a:r>
            <a:r>
              <a:rPr lang="en-CA" dirty="0"/>
              <a:t> of the solution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/>
              <a:t>This is a course about </a:t>
            </a:r>
            <a:r>
              <a:rPr lang="en-CA" b="1" dirty="0">
                <a:solidFill>
                  <a:srgbClr val="FFC000"/>
                </a:solidFill>
              </a:rPr>
              <a:t>algorithms</a:t>
            </a:r>
            <a:r>
              <a:rPr lang="en-CA" dirty="0"/>
              <a:t> and their mathematical justification</a:t>
            </a:r>
          </a:p>
        </p:txBody>
      </p:sp>
    </p:spTree>
    <p:extLst>
      <p:ext uri="{BB962C8B-B14F-4D97-AF65-F5344CB8AC3E}">
        <p14:creationId xmlns:p14="http://schemas.microsoft.com/office/powerpoint/2010/main" val="34773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01C8-D93F-4494-81F5-8CBF3A93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Pillars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BFCC1-40A3-421B-8CE0-5BEAD371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 knowledge</a:t>
            </a:r>
          </a:p>
          <a:p>
            <a:r>
              <a:rPr lang="en-US" dirty="0"/>
              <a:t>Math skills</a:t>
            </a:r>
          </a:p>
          <a:p>
            <a:pPr lvl="1"/>
            <a:r>
              <a:rPr lang="en-US" dirty="0"/>
              <a:t>Linear algebra, </a:t>
            </a:r>
            <a:r>
              <a:rPr lang="en-US" dirty="0">
                <a:solidFill>
                  <a:srgbClr val="00B050"/>
                </a:solidFill>
              </a:rPr>
              <a:t>multivariable calculus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optimization</a:t>
            </a:r>
            <a:r>
              <a:rPr lang="en-US" dirty="0"/>
              <a:t> techniques</a:t>
            </a:r>
          </a:p>
          <a:p>
            <a:pPr lvl="1"/>
            <a:r>
              <a:rPr lang="en-US" dirty="0"/>
              <a:t>Statistics and probability</a:t>
            </a:r>
          </a:p>
          <a:p>
            <a:r>
              <a:rPr lang="en-US" dirty="0"/>
              <a:t>Computer science</a:t>
            </a:r>
          </a:p>
          <a:p>
            <a:pPr lvl="1"/>
            <a:r>
              <a:rPr lang="en-US" dirty="0"/>
              <a:t>Programming (data structures and algorithms)</a:t>
            </a:r>
          </a:p>
          <a:p>
            <a:pPr lvl="1"/>
            <a:r>
              <a:rPr lang="en-US" dirty="0"/>
              <a:t>Relational databases</a:t>
            </a:r>
          </a:p>
          <a:p>
            <a:pPr lvl="1"/>
            <a:r>
              <a:rPr lang="en-US" dirty="0"/>
              <a:t>Nonrelational databases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Machine learning</a:t>
            </a:r>
          </a:p>
          <a:p>
            <a:pPr lvl="1"/>
            <a:r>
              <a:rPr lang="en-US" dirty="0"/>
              <a:t>Distributed computing</a:t>
            </a:r>
          </a:p>
          <a:p>
            <a:r>
              <a:rPr lang="en-US" dirty="0"/>
              <a:t>Communication skill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1411C-0E5B-4736-9A5C-DE6805491531}"/>
              </a:ext>
            </a:extLst>
          </p:cNvPr>
          <p:cNvSpPr txBox="1"/>
          <p:nvPr/>
        </p:nvSpPr>
        <p:spPr>
          <a:xfrm>
            <a:off x="190500" y="6559034"/>
            <a:ext cx="6096000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https://www.geeksforgeeks.org/4-key-pillars-of-data-science/</a:t>
            </a:r>
          </a:p>
        </p:txBody>
      </p:sp>
    </p:spTree>
    <p:extLst>
      <p:ext uri="{BB962C8B-B14F-4D97-AF65-F5344CB8AC3E}">
        <p14:creationId xmlns:p14="http://schemas.microsoft.com/office/powerpoint/2010/main" val="400178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B3D679-08C7-44DC-AC03-A6E7EF913583}"/>
              </a:ext>
            </a:extLst>
          </p:cNvPr>
          <p:cNvCxnSpPr>
            <a:cxnSpLocks/>
          </p:cNvCxnSpPr>
          <p:nvPr/>
        </p:nvCxnSpPr>
        <p:spPr>
          <a:xfrm>
            <a:off x="200025" y="6448425"/>
            <a:ext cx="11725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9157F9-D95B-48C2-9B8C-3712D95B0B61}"/>
              </a:ext>
            </a:extLst>
          </p:cNvPr>
          <p:cNvCxnSpPr>
            <a:cxnSpLocks/>
          </p:cNvCxnSpPr>
          <p:nvPr/>
        </p:nvCxnSpPr>
        <p:spPr>
          <a:xfrm flipV="1">
            <a:off x="457200" y="180975"/>
            <a:ext cx="0" cy="645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6CD606-5072-4006-9658-1268764997E8}"/>
              </a:ext>
            </a:extLst>
          </p:cNvPr>
          <p:cNvSpPr txBox="1"/>
          <p:nvPr/>
        </p:nvSpPr>
        <p:spPr>
          <a:xfrm>
            <a:off x="3028950" y="6400800"/>
            <a:ext cx="28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Sophistication of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FE449-015B-438F-B8B7-8EC9468265FC}"/>
              </a:ext>
            </a:extLst>
          </p:cNvPr>
          <p:cNvSpPr txBox="1"/>
          <p:nvPr/>
        </p:nvSpPr>
        <p:spPr>
          <a:xfrm rot="16200000">
            <a:off x="-990848" y="3057525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Competitive advantage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EBEEC-2B84-40D0-BF81-883D8E51767D}"/>
              </a:ext>
            </a:extLst>
          </p:cNvPr>
          <p:cNvSpPr txBox="1"/>
          <p:nvPr/>
        </p:nvSpPr>
        <p:spPr>
          <a:xfrm>
            <a:off x="1694658" y="4986334"/>
            <a:ext cx="3225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 hoc reports</a:t>
            </a:r>
            <a:br>
              <a:rPr lang="en-US" b="1" dirty="0"/>
            </a:br>
            <a:r>
              <a:rPr lang="en-US" i="1" dirty="0"/>
              <a:t>“How many, how often, where?”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14FA7-A455-4A96-A8A2-869AD947ED3F}"/>
              </a:ext>
            </a:extLst>
          </p:cNvPr>
          <p:cNvSpPr txBox="1"/>
          <p:nvPr/>
        </p:nvSpPr>
        <p:spPr>
          <a:xfrm>
            <a:off x="942975" y="5686425"/>
            <a:ext cx="1998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Standard reports</a:t>
            </a:r>
            <a:br>
              <a:rPr lang="en-US" b="1" dirty="0"/>
            </a:br>
            <a:r>
              <a:rPr lang="en-US" i="1" dirty="0"/>
              <a:t>“What happened?”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AC3EB-86E6-43C2-8B36-F02F97BAC319}"/>
              </a:ext>
            </a:extLst>
          </p:cNvPr>
          <p:cNvSpPr txBox="1"/>
          <p:nvPr/>
        </p:nvSpPr>
        <p:spPr>
          <a:xfrm>
            <a:off x="2577904" y="4276722"/>
            <a:ext cx="283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Alerts</a:t>
            </a:r>
            <a:br>
              <a:rPr lang="en-US" b="1" dirty="0"/>
            </a:br>
            <a:r>
              <a:rPr lang="en-US" i="1" dirty="0"/>
              <a:t>“What actions are needed?”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ADB2A2-101A-484E-A311-EDBF0F3C2FCB}"/>
              </a:ext>
            </a:extLst>
          </p:cNvPr>
          <p:cNvSpPr txBox="1"/>
          <p:nvPr/>
        </p:nvSpPr>
        <p:spPr>
          <a:xfrm>
            <a:off x="3938076" y="3586160"/>
            <a:ext cx="2545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Statistical analysis</a:t>
            </a:r>
            <a:br>
              <a:rPr lang="en-US" b="1" dirty="0"/>
            </a:br>
            <a:r>
              <a:rPr lang="en-US" i="1" dirty="0"/>
              <a:t>“Why is this happening?”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43BDA-C609-4A87-9274-38AB505AB240}"/>
              </a:ext>
            </a:extLst>
          </p:cNvPr>
          <p:cNvSpPr txBox="1"/>
          <p:nvPr/>
        </p:nvSpPr>
        <p:spPr>
          <a:xfrm>
            <a:off x="4742046" y="2828923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Forecasting/extrapolation</a:t>
            </a:r>
            <a:br>
              <a:rPr lang="en-US" b="1" dirty="0"/>
            </a:br>
            <a:r>
              <a:rPr lang="en-US" i="1" dirty="0"/>
              <a:t>“What if these trends continue?”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CA95A-BCF4-48CA-A045-83BCD0F3BD0A}"/>
              </a:ext>
            </a:extLst>
          </p:cNvPr>
          <p:cNvSpPr txBox="1"/>
          <p:nvPr/>
        </p:nvSpPr>
        <p:spPr>
          <a:xfrm>
            <a:off x="5470287" y="2109786"/>
            <a:ext cx="2597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Predictive modeling</a:t>
            </a:r>
            <a:br>
              <a:rPr lang="en-US" b="1" dirty="0"/>
            </a:br>
            <a:r>
              <a:rPr lang="en-US" i="1" dirty="0"/>
              <a:t>“What will happen next?”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8F300-4334-4FA1-9A4D-A7CE15C6CC48}"/>
              </a:ext>
            </a:extLst>
          </p:cNvPr>
          <p:cNvSpPr txBox="1"/>
          <p:nvPr/>
        </p:nvSpPr>
        <p:spPr>
          <a:xfrm>
            <a:off x="6592381" y="1390649"/>
            <a:ext cx="3064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Experimental design</a:t>
            </a:r>
            <a:br>
              <a:rPr lang="en-US" b="1" dirty="0"/>
            </a:br>
            <a:r>
              <a:rPr lang="en-US" i="1" dirty="0"/>
              <a:t>“What happens if we try this?”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AE8A87-1AE8-429B-91F5-F39C7E255C35}"/>
              </a:ext>
            </a:extLst>
          </p:cNvPr>
          <p:cNvSpPr txBox="1"/>
          <p:nvPr/>
        </p:nvSpPr>
        <p:spPr>
          <a:xfrm>
            <a:off x="7143173" y="690562"/>
            <a:ext cx="354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Optimization</a:t>
            </a:r>
            <a:br>
              <a:rPr lang="en-US" b="1" dirty="0"/>
            </a:br>
            <a:r>
              <a:rPr lang="en-US" i="1" dirty="0"/>
              <a:t>“What’s the best that can happen?”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B1B2D-F7A8-4D71-BC38-6245A0B2ABAB}"/>
              </a:ext>
            </a:extLst>
          </p:cNvPr>
          <p:cNvSpPr txBox="1"/>
          <p:nvPr/>
        </p:nvSpPr>
        <p:spPr>
          <a:xfrm>
            <a:off x="8591784" y="0"/>
            <a:ext cx="3600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  <a:br>
              <a:rPr lang="en-US" b="1" dirty="0"/>
            </a:br>
            <a:r>
              <a:rPr lang="en-US" i="1" dirty="0"/>
              <a:t>“What can we learn from the data?”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0B1EE8-4355-4388-83EA-C07728B10D10}"/>
              </a:ext>
            </a:extLst>
          </p:cNvPr>
          <p:cNvSpPr txBox="1"/>
          <p:nvPr/>
        </p:nvSpPr>
        <p:spPr>
          <a:xfrm>
            <a:off x="514350" y="4248150"/>
            <a:ext cx="123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Descriptive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analytics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D96C6E-04CB-4556-BB81-F1B8944E4561}"/>
              </a:ext>
            </a:extLst>
          </p:cNvPr>
          <p:cNvCxnSpPr/>
          <p:nvPr/>
        </p:nvCxnSpPr>
        <p:spPr>
          <a:xfrm flipV="1">
            <a:off x="514350" y="4152900"/>
            <a:ext cx="11239500" cy="85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86922E-A924-4E46-A297-AD0B7C4705DF}"/>
              </a:ext>
            </a:extLst>
          </p:cNvPr>
          <p:cNvCxnSpPr/>
          <p:nvPr/>
        </p:nvCxnSpPr>
        <p:spPr>
          <a:xfrm flipV="1">
            <a:off x="466725" y="2038350"/>
            <a:ext cx="11239500" cy="85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093D9B-39AF-4D1B-9B73-0CDAC10763F1}"/>
              </a:ext>
            </a:extLst>
          </p:cNvPr>
          <p:cNvSpPr txBox="1"/>
          <p:nvPr/>
        </p:nvSpPr>
        <p:spPr>
          <a:xfrm>
            <a:off x="504825" y="2200275"/>
            <a:ext cx="111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Predictive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analytics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B095CF-1D2F-4B7B-8F3C-0C31118CE119}"/>
              </a:ext>
            </a:extLst>
          </p:cNvPr>
          <p:cNvSpPr txBox="1"/>
          <p:nvPr/>
        </p:nvSpPr>
        <p:spPr>
          <a:xfrm>
            <a:off x="485775" y="762000"/>
            <a:ext cx="1284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Prescriptive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analytics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6EDD5D-95FB-45C8-A9B6-A7AB756FAEE1}"/>
              </a:ext>
            </a:extLst>
          </p:cNvPr>
          <p:cNvSpPr txBox="1"/>
          <p:nvPr/>
        </p:nvSpPr>
        <p:spPr>
          <a:xfrm>
            <a:off x="504825" y="104775"/>
            <a:ext cx="1397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Autonomous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analytics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8C6FF5-C53D-4B01-9F71-74BBEEF58083}"/>
              </a:ext>
            </a:extLst>
          </p:cNvPr>
          <p:cNvCxnSpPr/>
          <p:nvPr/>
        </p:nvCxnSpPr>
        <p:spPr>
          <a:xfrm flipV="1">
            <a:off x="523875" y="647700"/>
            <a:ext cx="11239500" cy="85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CFFDB1-188B-443B-8698-47D54558795C}"/>
              </a:ext>
            </a:extLst>
          </p:cNvPr>
          <p:cNvSpPr txBox="1"/>
          <p:nvPr/>
        </p:nvSpPr>
        <p:spPr>
          <a:xfrm>
            <a:off x="8767763" y="6572250"/>
            <a:ext cx="35290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" b="0" i="0" dirty="0">
                <a:solidFill>
                  <a:srgbClr val="002145"/>
                </a:solidFill>
                <a:effectLst/>
                <a:latin typeface="inherit"/>
              </a:rPr>
              <a:t>Chart recreated from </a:t>
            </a:r>
          </a:p>
          <a:p>
            <a:pPr algn="l"/>
            <a:r>
              <a:rPr lang="en-US" sz="400" b="0" i="0" dirty="0">
                <a:solidFill>
                  <a:srgbClr val="002145"/>
                </a:solidFill>
                <a:effectLst/>
                <a:latin typeface="inherit"/>
              </a:rPr>
              <a:t>Competing on Analytics: Updated, with a New Introduction: The New Science of Winning, </a:t>
            </a:r>
            <a:r>
              <a:rPr lang="en-US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Davenport, Thomas, Lightning Source Inc. (Tier 2), 2017</a:t>
            </a:r>
          </a:p>
        </p:txBody>
      </p:sp>
    </p:spTree>
    <p:extLst>
      <p:ext uri="{BB962C8B-B14F-4D97-AF65-F5344CB8AC3E}">
        <p14:creationId xmlns:p14="http://schemas.microsoft.com/office/powerpoint/2010/main" val="28468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F75E-9410-4701-BE59-4B1EF87A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74E196-7DAD-47A5-8E67-D8CB4EA42B42}"/>
                  </a:ext>
                </a:extLst>
              </p:cNvPr>
              <p:cNvSpPr txBox="1"/>
              <p:nvPr/>
            </p:nvSpPr>
            <p:spPr>
              <a:xfrm>
                <a:off x="6867525" y="371475"/>
                <a:ext cx="2985048" cy="1102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Support-vector machine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74E196-7DAD-47A5-8E67-D8CB4EA42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525" y="371475"/>
                <a:ext cx="2985048" cy="1102610"/>
              </a:xfrm>
              <a:prstGeom prst="rect">
                <a:avLst/>
              </a:prstGeom>
              <a:blipFill>
                <a:blip r:embed="rId2"/>
                <a:stretch>
                  <a:fillRect l="-1840" t="-3867" b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92F49AC-9574-4CA7-B9EA-1665C0E16EBB}"/>
              </a:ext>
            </a:extLst>
          </p:cNvPr>
          <p:cNvGrpSpPr/>
          <p:nvPr/>
        </p:nvGrpSpPr>
        <p:grpSpPr>
          <a:xfrm>
            <a:off x="9772650" y="0"/>
            <a:ext cx="2352675" cy="2364373"/>
            <a:chOff x="9772650" y="0"/>
            <a:chExt cx="2352675" cy="2364373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A6FA25F2-83CB-423A-8350-919C00872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6688" y="0"/>
              <a:ext cx="2205137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DED667-1DC7-49AB-AD38-F68706392010}"/>
                </a:ext>
              </a:extLst>
            </p:cNvPr>
            <p:cNvSpPr txBox="1"/>
            <p:nvPr/>
          </p:nvSpPr>
          <p:spPr>
            <a:xfrm>
              <a:off x="9772650" y="2209800"/>
              <a:ext cx="2352675" cy="1545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/>
                <a:t>By </a:t>
              </a:r>
              <a:r>
                <a:rPr lang="en-US" sz="400" dirty="0" err="1"/>
                <a:t>Larhmam</a:t>
              </a:r>
              <a:r>
                <a:rPr lang="en-US" sz="400" dirty="0"/>
                <a:t> - Own work, CC BY-SA 4.0, https://commons.wikimedia.org/w/index.php?curid=73710028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0D5596-BE75-43B2-B549-63A2429D0D80}"/>
                  </a:ext>
                </a:extLst>
              </p:cNvPr>
              <p:cNvSpPr txBox="1"/>
              <p:nvPr/>
            </p:nvSpPr>
            <p:spPr>
              <a:xfrm>
                <a:off x="7153275" y="3009900"/>
                <a:ext cx="1894301" cy="804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Regression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0D5596-BE75-43B2-B549-63A2429D0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275" y="3009900"/>
                <a:ext cx="1894301" cy="804387"/>
              </a:xfrm>
              <a:prstGeom prst="rect">
                <a:avLst/>
              </a:prstGeom>
              <a:blipFill>
                <a:blip r:embed="rId4"/>
                <a:stretch>
                  <a:fillRect l="-2572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8297D5C-620E-4BB2-B34E-6F9DA9B9D464}"/>
              </a:ext>
            </a:extLst>
          </p:cNvPr>
          <p:cNvGrpSpPr/>
          <p:nvPr/>
        </p:nvGrpSpPr>
        <p:grpSpPr>
          <a:xfrm>
            <a:off x="9324975" y="2538413"/>
            <a:ext cx="2867025" cy="2163306"/>
            <a:chOff x="9324975" y="2538413"/>
            <a:chExt cx="2867025" cy="21633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3DD9A-857E-4C46-9387-3B72D52C68B5}"/>
                </a:ext>
              </a:extLst>
            </p:cNvPr>
            <p:cNvSpPr txBox="1"/>
            <p:nvPr/>
          </p:nvSpPr>
          <p:spPr>
            <a:xfrm>
              <a:off x="9906000" y="4486275"/>
              <a:ext cx="219075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 err="1"/>
                <a:t>Stpasha</a:t>
              </a:r>
              <a:r>
                <a:rPr lang="en-US" sz="400" dirty="0"/>
                <a:t>, Public domain, via Wikimedia Commons</a:t>
              </a:r>
            </a:p>
            <a:p>
              <a:r>
                <a:rPr lang="en-US" sz="400" dirty="0">
                  <a:hlinkClick r:id="rId5"/>
                </a:rPr>
                <a:t>https://upload.wikimedia.org/wikipedia/commons/7/77/Okuns_law_quarterly_differences.svg</a:t>
              </a:r>
              <a:r>
                <a:rPr lang="en-US" sz="400" dirty="0"/>
                <a:t> </a:t>
              </a:r>
            </a:p>
          </p:txBody>
        </p: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35E0CAD6-1B0E-4500-B14F-871DFA915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975" y="2538413"/>
              <a:ext cx="2867025" cy="1895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F3D6CC-6596-4B0F-B1EC-1ED9756F7965}"/>
                  </a:ext>
                </a:extLst>
              </p:cNvPr>
              <p:cNvSpPr txBox="1"/>
              <p:nvPr/>
            </p:nvSpPr>
            <p:spPr>
              <a:xfrm>
                <a:off x="409575" y="1609725"/>
                <a:ext cx="3972241" cy="187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LASSO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dirty="0"/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Lagrangian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F3D6CC-6596-4B0F-B1EC-1ED9756F7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5" y="1609725"/>
                <a:ext cx="3972241" cy="1872500"/>
              </a:xfrm>
              <a:prstGeom prst="rect">
                <a:avLst/>
              </a:prstGeom>
              <a:blipFill>
                <a:blip r:embed="rId7"/>
                <a:stretch>
                  <a:fillRect l="-1227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41D24-3287-4054-8255-A990C392FAF7}"/>
                  </a:ext>
                </a:extLst>
              </p:cNvPr>
              <p:cNvSpPr txBox="1"/>
              <p:nvPr/>
            </p:nvSpPr>
            <p:spPr>
              <a:xfrm>
                <a:off x="3209925" y="5324475"/>
                <a:ext cx="2036968" cy="729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41D24-3287-4054-8255-A990C392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25" y="5324475"/>
                <a:ext cx="2036968" cy="729943"/>
              </a:xfrm>
              <a:prstGeom prst="rect">
                <a:avLst/>
              </a:prstGeom>
              <a:blipFill>
                <a:blip r:embed="rId8"/>
                <a:stretch>
                  <a:fillRect l="-2695" t="-4167"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BF1B444-2156-4FCF-A6B1-172766684A8B}"/>
              </a:ext>
            </a:extLst>
          </p:cNvPr>
          <p:cNvGrpSpPr/>
          <p:nvPr/>
        </p:nvGrpSpPr>
        <p:grpSpPr>
          <a:xfrm>
            <a:off x="5191125" y="4457699"/>
            <a:ext cx="4191000" cy="2258914"/>
            <a:chOff x="4000500" y="4438649"/>
            <a:chExt cx="4191000" cy="2258914"/>
          </a:xfrm>
        </p:grpSpPr>
        <p:pic>
          <p:nvPicPr>
            <p:cNvPr id="11270" name="Picture 6" descr="undefined">
              <a:extLst>
                <a:ext uri="{FF2B5EF4-FFF2-40B4-BE49-F238E27FC236}">
                  <a16:creationId xmlns:a16="http://schemas.microsoft.com/office/drawing/2014/main" id="{7374934F-BE79-4E54-8CEA-DDD3AC05C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0" y="4438649"/>
              <a:ext cx="4191000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E7DA93-67E5-4113-BB95-A8CC9298F1CD}"/>
                </a:ext>
              </a:extLst>
            </p:cNvPr>
            <p:cNvSpPr txBox="1"/>
            <p:nvPr/>
          </p:nvSpPr>
          <p:spPr>
            <a:xfrm>
              <a:off x="4905375" y="6543675"/>
              <a:ext cx="2381250" cy="153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/>
                <a:t>By </a:t>
              </a:r>
              <a:r>
                <a:rPr lang="en-US" sz="400" dirty="0" err="1"/>
                <a:t>Chrislb</a:t>
              </a:r>
              <a:r>
                <a:rPr lang="en-US" sz="400" dirty="0"/>
                <a:t> - created by </a:t>
              </a:r>
              <a:r>
                <a:rPr lang="en-US" sz="400" dirty="0" err="1"/>
                <a:t>Chrislb</a:t>
              </a:r>
              <a:r>
                <a:rPr lang="en-US" sz="400" dirty="0"/>
                <a:t>, CC BY-SA 3.0, https://commons.wikimedia.org/w/index.php?curid=224555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3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B7D1-9BB0-4961-B874-C4374520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43B2C-F4E5-4849-9D20-BE1C35AFD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Least-square</a:t>
            </a:r>
          </a:p>
          <a:p>
            <a:r>
              <a:rPr lang="en-US" dirty="0"/>
              <a:t>LASSO</a:t>
            </a:r>
          </a:p>
          <a:p>
            <a:r>
              <a:rPr lang="en-US" dirty="0"/>
              <a:t>ANN:</a:t>
            </a:r>
          </a:p>
          <a:p>
            <a:pPr lvl="1"/>
            <a:r>
              <a:rPr lang="en-US" dirty="0"/>
              <a:t>Gradient descent (stochastic, batch, mini-batch)</a:t>
            </a:r>
          </a:p>
          <a:p>
            <a:pPr lvl="1"/>
            <a:r>
              <a:rPr lang="en-US" dirty="0" err="1"/>
              <a:t>Adagrad</a:t>
            </a:r>
            <a:endParaRPr lang="en-US" dirty="0"/>
          </a:p>
          <a:p>
            <a:pPr lvl="1"/>
            <a:r>
              <a:rPr lang="en-US" dirty="0" err="1"/>
              <a:t>RMSProp</a:t>
            </a:r>
            <a:endParaRPr lang="en-US" dirty="0"/>
          </a:p>
          <a:p>
            <a:pPr lvl="1"/>
            <a:r>
              <a:rPr lang="en-US" dirty="0"/>
              <a:t>Adam</a:t>
            </a:r>
          </a:p>
          <a:p>
            <a:pPr lvl="1"/>
            <a:r>
              <a:rPr lang="en-US" dirty="0"/>
              <a:t>ADMM</a:t>
            </a:r>
          </a:p>
          <a:p>
            <a:pPr lvl="1"/>
            <a:r>
              <a:rPr lang="en-US" dirty="0"/>
              <a:t>L-BFGS-B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5957-F3BD-4554-A4FF-7CC22A50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optimization occur in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0ACB-1A74-4559-BA3F-822C0CFD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training:</a:t>
            </a:r>
          </a:p>
          <a:p>
            <a:pPr lvl="1"/>
            <a:r>
              <a:rPr lang="en-US" dirty="0"/>
              <a:t>SVM, regression, LASSO, NN…</a:t>
            </a:r>
          </a:p>
          <a:p>
            <a:r>
              <a:rPr lang="en-US" dirty="0"/>
              <a:t>During hyperparameter tuning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Grid search</a:t>
            </a:r>
          </a:p>
          <a:p>
            <a:pPr lvl="1"/>
            <a:r>
              <a:rPr lang="en-US" dirty="0"/>
              <a:t>Random search</a:t>
            </a:r>
          </a:p>
          <a:p>
            <a:pPr lvl="1"/>
            <a:r>
              <a:rPr lang="en-US" dirty="0"/>
              <a:t>Bayesian optimization</a:t>
            </a:r>
          </a:p>
        </p:txBody>
      </p:sp>
    </p:spTree>
    <p:extLst>
      <p:ext uri="{BB962C8B-B14F-4D97-AF65-F5344CB8AC3E}">
        <p14:creationId xmlns:p14="http://schemas.microsoft.com/office/powerpoint/2010/main" val="243239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Definition: A </a:t>
            </a:r>
            <a:r>
              <a:rPr lang="en-US" b="1" dirty="0">
                <a:solidFill>
                  <a:srgbClr val="FF0000"/>
                </a:solidFill>
              </a:rPr>
              <a:t>model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simplified representation</a:t>
            </a:r>
            <a:r>
              <a:rPr lang="en-US" dirty="0"/>
              <a:t> of a real world situation used to help answer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specific question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CA" b="1" dirty="0">
                <a:solidFill>
                  <a:schemeClr val="accent3">
                    <a:lumMod val="75000"/>
                  </a:schemeClr>
                </a:solidFill>
              </a:rPr>
              <a:t>Simplified representation</a:t>
            </a:r>
          </a:p>
          <a:p>
            <a:r>
              <a:rPr lang="en-CA" b="1" dirty="0">
                <a:solidFill>
                  <a:schemeClr val="accent5">
                    <a:lumMod val="75000"/>
                  </a:schemeClr>
                </a:solidFill>
              </a:rPr>
              <a:t>Specific question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7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What is the </a:t>
            </a:r>
            <a:r>
              <a:rPr lang="en-CA" dirty="0">
                <a:solidFill>
                  <a:srgbClr val="FF0000"/>
                </a:solidFill>
              </a:rPr>
              <a:t>input</a:t>
            </a:r>
            <a:r>
              <a:rPr lang="en-CA" dirty="0"/>
              <a:t>?</a:t>
            </a:r>
            <a:br>
              <a:rPr lang="en-CA" dirty="0"/>
            </a:br>
            <a:r>
              <a:rPr lang="en-CA" dirty="0"/>
              <a:t>What is the </a:t>
            </a:r>
            <a:r>
              <a:rPr lang="en-CA" dirty="0">
                <a:solidFill>
                  <a:srgbClr val="FF0000"/>
                </a:solidFill>
              </a:rPr>
              <a:t>output</a:t>
            </a:r>
            <a:r>
              <a:rPr lang="en-CA" dirty="0"/>
              <a:t>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Those are the most CRITICAL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6C906-1E50-4C85-9415-91CF50D490D7}"/>
              </a:ext>
            </a:extLst>
          </p:cNvPr>
          <p:cNvSpPr txBox="1"/>
          <p:nvPr/>
        </p:nvSpPr>
        <p:spPr>
          <a:xfrm>
            <a:off x="1981201" y="5638800"/>
            <a:ext cx="75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“A specification that doesn’t contain a complete census of inputs and outputs is a nonstarter; it simply doesn’t begin to specify”. p. 216. </a:t>
            </a:r>
            <a:r>
              <a:rPr lang="en-CA" dirty="0">
                <a:hlinkClick r:id="rId3"/>
              </a:rPr>
              <a:t>The Deadline</a:t>
            </a:r>
            <a:r>
              <a:rPr lang="en-CA" dirty="0"/>
              <a:t>, Tom DeMarco, Dorset House Publishing, 1997</a:t>
            </a:r>
          </a:p>
        </p:txBody>
      </p:sp>
    </p:spTree>
    <p:extLst>
      <p:ext uri="{BB962C8B-B14F-4D97-AF65-F5344CB8AC3E}">
        <p14:creationId xmlns:p14="http://schemas.microsoft.com/office/powerpoint/2010/main" val="305432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Select modeling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Most problems </a:t>
            </a:r>
          </a:p>
          <a:p>
            <a:r>
              <a:rPr lang="en-CA" dirty="0"/>
              <a:t>have </a:t>
            </a:r>
            <a:r>
              <a:rPr lang="en-CA" b="1" dirty="0">
                <a:solidFill>
                  <a:srgbClr val="FF0000"/>
                </a:solidFill>
              </a:rPr>
              <a:t>several</a:t>
            </a:r>
            <a:r>
              <a:rPr lang="en-CA" dirty="0"/>
              <a:t> reasonable solutions </a:t>
            </a:r>
          </a:p>
          <a:p>
            <a:r>
              <a:rPr lang="en-CA" dirty="0"/>
              <a:t>Can be solved by more than one manner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17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Optimization models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64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Syllabus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Course plan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Teaching Strategy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Assignments (aka Labs)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Classification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7BF78D-496F-4B18-89F6-F9AC3B233C2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15516" y="2209800"/>
            <a:ext cx="22476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courtesy of </a:t>
            </a:r>
            <a:r>
              <a:rPr lang="en-CA" sz="800" dirty="0"/>
              <a:t>Gregory </a:t>
            </a:r>
            <a:r>
              <a:rPr lang="en-CA" sz="800" dirty="0" err="1"/>
              <a:t>Szarkiewicz</a:t>
            </a:r>
            <a:r>
              <a:rPr lang="en-CA" sz="800" dirty="0"/>
              <a:t> </a:t>
            </a:r>
            <a:r>
              <a:rPr lang="en-US" sz="800" dirty="0"/>
              <a:t> / FreeDigitalPhotos.net</a:t>
            </a:r>
            <a:endParaRPr lang="en-CA" sz="800" dirty="0"/>
          </a:p>
        </p:txBody>
      </p:sp>
      <p:pic>
        <p:nvPicPr>
          <p:cNvPr id="1027" name="Picture 3" descr="D:\MyDocuments\CCA-repo\teaching\2014-w1\222\lectures\images-freedigitalphotos.net\confuse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516" y="533400"/>
            <a:ext cx="2247684" cy="14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8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DB9DA-48E8-41A1-8743-286265495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an optimization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29ADD-AF83-4809-805F-9E14829086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438401"/>
                <a:ext cx="8229600" cy="36877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A" dirty="0"/>
                  <a:t>An optimization model is composed of</a:t>
                </a:r>
              </a:p>
              <a:p>
                <a:r>
                  <a:rPr lang="en-CA" dirty="0"/>
                  <a:t>min or inf; max or sup</a:t>
                </a:r>
              </a:p>
              <a:p>
                <a:r>
                  <a:rPr lang="en-CA" dirty="0"/>
                  <a:t>Variable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dirty="0"/>
              </a:p>
              <a:p>
                <a:r>
                  <a:rPr lang="en-CA" dirty="0"/>
                  <a:t>Objective function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CA" dirty="0"/>
              </a:p>
              <a:p>
                <a:r>
                  <a:rPr lang="en-CA" dirty="0"/>
                  <a:t>Constraint set</a:t>
                </a:r>
              </a:p>
              <a:p>
                <a:pPr lvl="1"/>
                <a:r>
                  <a:rPr lang="en-CA" dirty="0"/>
                  <a:t>Inequality constraints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CA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Equality constraints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CA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Abstract constraints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29ADD-AF83-4809-805F-9E1482908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438401"/>
                <a:ext cx="8229600" cy="3687763"/>
              </a:xfrm>
              <a:blipFill>
                <a:blip r:embed="rId2"/>
                <a:stretch>
                  <a:fillRect l="-1481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199F36-FAD9-4BDB-BE6F-04DCEA89A693}"/>
                  </a:ext>
                </a:extLst>
              </p:cNvPr>
              <p:cNvSpPr txBox="1"/>
              <p:nvPr/>
            </p:nvSpPr>
            <p:spPr>
              <a:xfrm>
                <a:off x="1600201" y="1415780"/>
                <a:ext cx="91660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CA" sz="4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≤0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=0;</m:t>
                          </m:r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199F36-FAD9-4BDB-BE6F-04DCEA89A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1" y="1415780"/>
                <a:ext cx="9166035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15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B0D3-734F-49F5-AF94-41DF7958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4204FA-042C-4A21-85B0-FBD1442E90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4495801"/>
                <a:ext cx="8229600" cy="1630363"/>
              </a:xfrm>
            </p:spPr>
            <p:txBody>
              <a:bodyPr/>
              <a:lstStyle/>
              <a:p>
                <a:r>
                  <a:rPr lang="en-CA" dirty="0"/>
                  <a:t>B(0,2) Euclidean ball of radius 2, i.e. </a:t>
                </a:r>
                <a:br>
                  <a:rPr lang="en-CA" dirty="0"/>
                </a:br>
                <a14:m>
                  <m:oMath xmlns:m="http://schemas.openxmlformats.org/officeDocument/2006/math"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⇔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4204FA-042C-4A21-85B0-FBD1442E9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4495801"/>
                <a:ext cx="8229600" cy="1630363"/>
              </a:xfrm>
              <a:blipFill>
                <a:blip r:embed="rId2"/>
                <a:stretch>
                  <a:fillRect l="-1333" t="-6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3E18C5-9570-40AE-9CAA-5A5630BA00D6}"/>
                  </a:ext>
                </a:extLst>
              </p:cNvPr>
              <p:cNvSpPr txBox="1"/>
              <p:nvPr/>
            </p:nvSpPr>
            <p:spPr>
              <a:xfrm>
                <a:off x="1600200" y="1415779"/>
                <a:ext cx="7666394" cy="2863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eqArr>
                            <m:eqArr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CA" sz="4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4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≤0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CA" sz="44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 =0;</m:t>
                              </m:r>
                            </m:e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4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sz="4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CA" sz="4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(0,2)}</m:t>
                              </m:r>
                            </m:e>
                          </m:eqAr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3E18C5-9570-40AE-9CAA-5A5630BA0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415779"/>
                <a:ext cx="7666394" cy="2863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634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F08A-7F30-4564-BDF5-54989E6B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You note…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C02BB-3F2C-4FBB-919F-12066BCD6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 dirty="0"/>
                  <a:t>The unknown or variables are </a:t>
                </a:r>
                <a:r>
                  <a:rPr lang="en-CA" dirty="0">
                    <a:solidFill>
                      <a:srgbClr val="00B050"/>
                    </a:solidFill>
                  </a:rPr>
                  <a:t>multi-dimensional</a:t>
                </a:r>
                <a:r>
                  <a:rPr lang="en-CA" dirty="0"/>
                  <a:t>, i.e. we are looking for a vector</a:t>
                </a:r>
              </a:p>
              <a:p>
                <a:pPr lvl="1"/>
                <a:r>
                  <a:rPr lang="en-CA" dirty="0"/>
                  <a:t>In Calc 1, you solve</a:t>
                </a:r>
                <a:br>
                  <a:rPr lang="en-CA" dirty="0"/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br>
                  <a:rPr lang="en-CA" dirty="0"/>
                </a:br>
                <a:r>
                  <a:rPr lang="en-CA" dirty="0"/>
                  <a:t>where the unknown x was a real number</a:t>
                </a:r>
              </a:p>
              <a:p>
                <a:pPr lvl="1"/>
                <a:r>
                  <a:rPr lang="en-CA" dirty="0"/>
                  <a:t>In multivariate calculus,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dirty="0"/>
                  <a:t> is now a vector</a:t>
                </a:r>
              </a:p>
              <a:p>
                <a:pPr lvl="1"/>
                <a:r>
                  <a:rPr lang="en-CA" dirty="0"/>
                  <a:t>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dirty="0"/>
                  <a:t> could also be a matrix, hypermatrix, etc.</a:t>
                </a:r>
              </a:p>
              <a:p>
                <a:r>
                  <a:rPr lang="en-CA" dirty="0"/>
                  <a:t>We focus on </a:t>
                </a:r>
                <a:r>
                  <a:rPr lang="en-CA" dirty="0">
                    <a:solidFill>
                      <a:srgbClr val="00B050"/>
                    </a:solidFill>
                  </a:rPr>
                  <a:t>finite</a:t>
                </a:r>
                <a:r>
                  <a:rPr lang="en-CA" dirty="0"/>
                  <a:t> dimension, i.e.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dirty="0"/>
                  <a:t> has a finite number of components usually stored as a 1D array aka 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C02BB-3F2C-4FBB-919F-12066BCD6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91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FAA3-45F9-47F8-8FAF-A32ED44E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Variables, parameters, constants, and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51FEFE-0563-4D40-A841-6FE41473D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0"/>
                <a:ext cx="8229600" cy="4752975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The variable is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dirty="0"/>
                  <a:t>. You are looking for a value of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dirty="0"/>
                  <a:t> that minimizes the objective function 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dirty="0"/>
                  <a:t> is a constant, e.g.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dirty="0"/>
                  <a:t>. It is written as a letter for convenience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dirty="0"/>
                  <a:t> is a parameter. We want to solve the problem for several values of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CA" dirty="0"/>
              </a:p>
              <a:p>
                <a:r>
                  <a:rPr lang="en-CA" dirty="0"/>
                  <a:t>The objective function is</a:t>
                </a:r>
                <a:br>
                  <a:rPr lang="en-CA" dirty="0"/>
                </a:b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𝑐𝑥</m:t>
                    </m:r>
                  </m:oMath>
                </a14:m>
                <a:br>
                  <a:rPr lang="en-CA" dirty="0"/>
                </a:br>
                <a:r>
                  <a:rPr lang="en-CA" dirty="0"/>
                  <a:t>it is a function of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dirty="0"/>
                  <a:t> with parameters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dirty="0"/>
                  <a:t> and constant coefficients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A" dirty="0"/>
              </a:p>
              <a:p>
                <a:r>
                  <a:rPr lang="en-CA" dirty="0"/>
                  <a:t>The function V is called the value function; it is a function of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CA" dirty="0"/>
              </a:p>
              <a:p>
                <a:r>
                  <a:rPr lang="en-CA" dirty="0"/>
                  <a:t>The terminology is not standardized; sometimes we call c and p parameters. </a:t>
                </a:r>
              </a:p>
              <a:p>
                <a:r>
                  <a:rPr lang="en-CA" dirty="0"/>
                  <a:t>The problems are getting more general</a:t>
                </a:r>
              </a:p>
              <a:p>
                <a:pPr lvl="1"/>
                <a:r>
                  <a:rPr lang="en-CA" dirty="0"/>
                  <a:t>As V is a function, you could compute its derivative (if it is differentiable), etc.</a:t>
                </a:r>
              </a:p>
              <a:p>
                <a:pPr lvl="1"/>
                <a:r>
                  <a:rPr lang="en-CA" dirty="0"/>
                  <a:t>Each of x, p, c can be vectors</a:t>
                </a:r>
                <a:br>
                  <a:rPr lang="en-CA" dirty="0"/>
                </a:b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51FEFE-0563-4D40-A841-6FE41473D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0"/>
                <a:ext cx="8229600" cy="4752975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38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99C5-31EC-4689-BDEB-B5551C83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752D5-BF54-4E74-96C4-061EEDC84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276600"/>
            <a:ext cx="8229600" cy="3429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dirty="0"/>
              <a:t>Here </a:t>
            </a:r>
          </a:p>
          <a:p>
            <a:r>
              <a:rPr lang="en-CA" dirty="0"/>
              <a:t>The </a:t>
            </a:r>
            <a:r>
              <a:rPr lang="en-CA" dirty="0">
                <a:solidFill>
                  <a:srgbClr val="FFC000"/>
                </a:solidFill>
              </a:rPr>
              <a:t>objective</a:t>
            </a:r>
            <a:r>
              <a:rPr lang="en-CA" dirty="0"/>
              <a:t> function is the Euclidean norm of a linear function</a:t>
            </a:r>
          </a:p>
          <a:p>
            <a:r>
              <a:rPr lang="en-CA" dirty="0"/>
              <a:t>The </a:t>
            </a:r>
            <a:r>
              <a:rPr lang="en-CA" dirty="0">
                <a:solidFill>
                  <a:srgbClr val="FF0000"/>
                </a:solidFill>
              </a:rPr>
              <a:t>variable x </a:t>
            </a:r>
            <a:r>
              <a:rPr lang="en-CA" dirty="0"/>
              <a:t>is a vector; </a:t>
            </a:r>
          </a:p>
          <a:p>
            <a:r>
              <a:rPr lang="en-CA" dirty="0"/>
              <a:t>the optimization problem has </a:t>
            </a:r>
            <a:r>
              <a:rPr lang="en-CA" dirty="0">
                <a:solidFill>
                  <a:srgbClr val="00B050"/>
                </a:solidFill>
              </a:rPr>
              <a:t>equality</a:t>
            </a:r>
            <a:r>
              <a:rPr lang="en-CA" dirty="0"/>
              <a:t> and </a:t>
            </a:r>
            <a:r>
              <a:rPr lang="en-CA" dirty="0">
                <a:solidFill>
                  <a:srgbClr val="00B0F0"/>
                </a:solidFill>
              </a:rPr>
              <a:t>inequality</a:t>
            </a:r>
            <a:r>
              <a:rPr lang="en-CA" dirty="0"/>
              <a:t> constraints</a:t>
            </a:r>
          </a:p>
          <a:p>
            <a:r>
              <a:rPr lang="en-CA" dirty="0"/>
              <a:t>A, b, C, d, e are constants unless we solve the problem multiple times, in which case they would be called parameters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BTW the above problem is a regression problem with linear constraints. It is the kind solved routinely by machine learning methods.</a:t>
            </a:r>
            <a:endParaRPr lang="fr-FR" dirty="0"/>
          </a:p>
          <a:p>
            <a:pPr marL="0" indent="0">
              <a:buNone/>
            </a:pP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69BAB0-6BBF-48FF-A724-D2FBE1753521}"/>
                  </a:ext>
                </a:extLst>
              </p:cNvPr>
              <p:cNvSpPr txBox="1"/>
              <p:nvPr/>
            </p:nvSpPr>
            <p:spPr>
              <a:xfrm>
                <a:off x="3990975" y="1295400"/>
                <a:ext cx="3654655" cy="155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subject to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69BAB0-6BBF-48FF-A724-D2FBE1753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975" y="1295400"/>
                <a:ext cx="3654655" cy="1552028"/>
              </a:xfrm>
              <a:prstGeom prst="rect">
                <a:avLst/>
              </a:prstGeom>
              <a:blipFill>
                <a:blip r:embed="rId2"/>
                <a:stretch>
                  <a:fillRect l="-3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88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4D45-B62B-43AF-94D1-095F6D29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624D7-6A8B-46B0-9210-7F92247CCC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68025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function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The parameters are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those are determined through learning, e.g., by applying gradient descent</a:t>
                </a:r>
              </a:p>
              <a:p>
                <a:r>
                  <a:rPr lang="en-US" dirty="0"/>
                  <a:t>The hyperparameters are fixed a priori</a:t>
                </a:r>
              </a:p>
              <a:p>
                <a:pPr lvl="1"/>
                <a:r>
                  <a:rPr lang="en-US" dirty="0"/>
                  <a:t>Learning rate (if fixed)</a:t>
                </a:r>
              </a:p>
              <a:p>
                <a:pPr lvl="1"/>
                <a:r>
                  <a:rPr lang="en-US" dirty="0"/>
                  <a:t>Number of hidden layers</a:t>
                </a:r>
              </a:p>
              <a:p>
                <a:pPr lvl="1"/>
                <a:r>
                  <a:rPr lang="en-US" dirty="0"/>
                  <a:t>Number of clusters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 clustering</a:t>
                </a:r>
              </a:p>
              <a:p>
                <a:pPr lvl="1"/>
                <a:r>
                  <a:rPr lang="en-US" dirty="0"/>
                  <a:t>Regularization strength in support vector machine</a:t>
                </a:r>
              </a:p>
              <a:p>
                <a:pPr lvl="1"/>
                <a:r>
                  <a:rPr lang="en-US" dirty="0"/>
                  <a:t>Optimization algorithm used: Adam, SGD…</a:t>
                </a:r>
              </a:p>
              <a:p>
                <a:r>
                  <a:rPr lang="en-US" dirty="0"/>
                  <a:t>Hyperparameter tuning is critical to ensure good performance</a:t>
                </a:r>
              </a:p>
              <a:p>
                <a:pPr lvl="1"/>
                <a:r>
                  <a:rPr lang="en-US" dirty="0"/>
                  <a:t>Methods used: grid search, random search, Bayesian optimization, DFO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624D7-6A8B-46B0-9210-7F92247CC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68025" cy="4351338"/>
              </a:xfrm>
              <a:blipFill>
                <a:blip r:embed="rId2"/>
                <a:stretch>
                  <a:fillRect l="-1010" t="-30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FAC24D-A194-4AE6-AF4D-2C55B0B40B53}"/>
                  </a:ext>
                </a:extLst>
              </p:cNvPr>
              <p:cNvSpPr txBox="1"/>
              <p:nvPr/>
            </p:nvSpPr>
            <p:spPr>
              <a:xfrm>
                <a:off x="8677275" y="180975"/>
                <a:ext cx="2054601" cy="1006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Machine Learning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FAC24D-A194-4AE6-AF4D-2C55B0B40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275" y="180975"/>
                <a:ext cx="2054601" cy="1006750"/>
              </a:xfrm>
              <a:prstGeom prst="rect">
                <a:avLst/>
              </a:prstGeom>
              <a:blipFill>
                <a:blip r:embed="rId3"/>
                <a:stretch>
                  <a:fillRect l="-2374" t="-3636" b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846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305800" cy="1143000"/>
          </a:xfrm>
        </p:spPr>
        <p:txBody>
          <a:bodyPr>
            <a:normAutofit/>
          </a:bodyPr>
          <a:lstStyle/>
          <a:p>
            <a:r>
              <a:rPr lang="en-CA" dirty="0"/>
              <a:t>Modeling example: creating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981200" y="2174875"/>
            <a:ext cx="8458200" cy="3951288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Assume you are a student in a project class. How would you create teams to work on projects?</a:t>
            </a:r>
          </a:p>
        </p:txBody>
      </p:sp>
      <p:sp>
        <p:nvSpPr>
          <p:cNvPr id="4" name="Rectangle 3"/>
          <p:cNvSpPr/>
          <p:nvPr/>
        </p:nvSpPr>
        <p:spPr>
          <a:xfrm>
            <a:off x="9209685" y="6611779"/>
            <a:ext cx="22107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003896"/>
                </a:solidFill>
                <a:effectLst/>
                <a:latin typeface="Roboto" panose="02000000000000000000" pitchFamily="2" charset="0"/>
                <a:hlinkClick r:id="rId3"/>
              </a:rPr>
              <a:t>https://doi.org/10.1287/ited.4.3.9</a:t>
            </a:r>
            <a:endParaRPr lang="en-CA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4546E-6D4D-4A1B-BC98-9875FBDC3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2000" y="2895600"/>
            <a:ext cx="32004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9BEE2-53F5-46E8-B2B3-A48CC22E5CE4}"/>
              </a:ext>
            </a:extLst>
          </p:cNvPr>
          <p:cNvSpPr txBox="1"/>
          <p:nvPr/>
        </p:nvSpPr>
        <p:spPr>
          <a:xfrm>
            <a:off x="4572000" y="6224832"/>
            <a:ext cx="3200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>
                <a:hlinkClick r:id="rId5" tooltip="http://www.pngall.com/team-work-png"/>
              </a:rPr>
              <a:t>This Photo</a:t>
            </a:r>
            <a:r>
              <a:rPr lang="en-CA" sz="900"/>
              <a:t> by Unknown Author is licensed under </a:t>
            </a:r>
            <a:r>
              <a:rPr lang="en-CA" sz="900">
                <a:hlinkClick r:id="rId6" tooltip="https://creativecommons.org/licenses/by-nc/3.0/"/>
              </a:rPr>
              <a:t>CC BY-NC</a:t>
            </a:r>
            <a:endParaRPr lang="en-CA" sz="900"/>
          </a:p>
        </p:txBody>
      </p:sp>
    </p:spTree>
    <p:extLst>
      <p:ext uri="{BB962C8B-B14F-4D97-AF65-F5344CB8AC3E}">
        <p14:creationId xmlns:p14="http://schemas.microsoft.com/office/powerpoint/2010/main" val="4157541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Team creation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Each student is assigned to exactly one team</a:t>
            </a:r>
          </a:p>
          <a:p>
            <a:pPr lvl="1"/>
            <a:r>
              <a:rPr lang="en-US" dirty="0"/>
              <a:t>Each project has at least 2 students</a:t>
            </a:r>
          </a:p>
          <a:p>
            <a:pPr lvl="1"/>
            <a:r>
              <a:rPr lang="en-US" dirty="0"/>
              <a:t>Minimize the number of assignments</a:t>
            </a:r>
          </a:p>
          <a:p>
            <a:r>
              <a:rPr lang="en-US" dirty="0"/>
              <a:t>Input: </a:t>
            </a:r>
          </a:p>
          <a:p>
            <a:pPr lvl="1"/>
            <a:r>
              <a:rPr lang="en-US" dirty="0"/>
              <a:t>list of students</a:t>
            </a:r>
          </a:p>
          <a:p>
            <a:pPr lvl="1"/>
            <a:r>
              <a:rPr lang="en-US" dirty="0"/>
              <a:t>list of projects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assignments of students to projects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8778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3A458-3E30-4D3B-A386-256877A3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/>
              <a:t>How to formulate the problem as an optimization problem?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A7910-24C3-4B9F-98E3-EA8DB224A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endParaRPr lang="en-CA" sz="8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A99339-7AD9-4D8E-AB0C-A95DCEEF5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53025" y="105244"/>
            <a:ext cx="1981200" cy="19754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8DADB1-9EAC-4EC8-97B8-896089815C65}"/>
              </a:ext>
            </a:extLst>
          </p:cNvPr>
          <p:cNvSpPr txBox="1"/>
          <p:nvPr/>
        </p:nvSpPr>
        <p:spPr>
          <a:xfrm>
            <a:off x="5133975" y="2018152"/>
            <a:ext cx="19812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" dirty="0">
                <a:hlinkClick r:id="rId3" tooltip="http://cute-pictures.blogspot.com/2011/08/75-free-stock-images-3d-human-character.html"/>
              </a:rPr>
              <a:t>This Photo</a:t>
            </a:r>
            <a:r>
              <a:rPr lang="en-CA" sz="400" dirty="0"/>
              <a:t> by Unknown Author is licensed under </a:t>
            </a:r>
            <a:r>
              <a:rPr lang="en-CA" sz="400" dirty="0">
                <a:hlinkClick r:id="rId4" tooltip="https://creativecommons.org/licenses/by/3.0/"/>
              </a:rPr>
              <a:t>CC BY</a:t>
            </a:r>
            <a:endParaRPr lang="en-CA" sz="400" dirty="0"/>
          </a:p>
        </p:txBody>
      </p:sp>
    </p:spTree>
    <p:extLst>
      <p:ext uri="{BB962C8B-B14F-4D97-AF65-F5344CB8AC3E}">
        <p14:creationId xmlns:p14="http://schemas.microsoft.com/office/powerpoint/2010/main" val="765157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teams: a possible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None/>
            </a:pPr>
            <a:r>
              <a:rPr lang="en-CA" dirty="0"/>
              <a:t>How I will create teams: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What is the </a:t>
            </a:r>
            <a:r>
              <a:rPr lang="en-CA" dirty="0">
                <a:solidFill>
                  <a:srgbClr val="FF0000"/>
                </a:solidFill>
              </a:rPr>
              <a:t>input</a:t>
            </a:r>
            <a:r>
              <a:rPr lang="en-CA" dirty="0"/>
              <a:t>?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dirty="0"/>
              <a:t>A list of students,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dirty="0"/>
              <a:t>a list of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What is the </a:t>
            </a:r>
            <a:r>
              <a:rPr lang="en-CA" dirty="0">
                <a:solidFill>
                  <a:srgbClr val="FF0000"/>
                </a:solidFill>
              </a:rPr>
              <a:t>output</a:t>
            </a:r>
            <a:r>
              <a:rPr lang="en-CA" dirty="0"/>
              <a:t>?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dirty="0"/>
              <a:t>Assignment of students to project. </a:t>
            </a:r>
            <a:br>
              <a:rPr lang="en-CA" dirty="0"/>
            </a:br>
            <a:r>
              <a:rPr lang="en-CA" dirty="0"/>
              <a:t>Let’s code that with X(</a:t>
            </a:r>
            <a:r>
              <a:rPr lang="en-CA" dirty="0" err="1"/>
              <a:t>i,j</a:t>
            </a:r>
            <a:r>
              <a:rPr lang="en-CA" dirty="0"/>
              <a:t>)=1 if student i is assigned to project j. </a:t>
            </a:r>
            <a:br>
              <a:rPr lang="en-CA" dirty="0"/>
            </a:br>
            <a:r>
              <a:rPr lang="en-CA" dirty="0"/>
              <a:t>(We will use index </a:t>
            </a:r>
            <a:r>
              <a:rPr lang="en-CA" dirty="0" err="1"/>
              <a:t>i</a:t>
            </a:r>
            <a:r>
              <a:rPr lang="en-CA" dirty="0"/>
              <a:t> for student and j for project.)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dirty="0"/>
              <a:t>X is your variable. It is a matrix of size n x p where n is the number of students and p the number of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What is the objective?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dirty="0"/>
              <a:t>Minimize the number of assignments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dirty="0"/>
              <a:t>This is computed as the sum of all the elements in X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0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74C0-E2A8-4B11-AD09-619BBC86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9399C-FA3A-4996-9392-174EC606E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Professor computer science</a:t>
            </a:r>
          </a:p>
          <a:p>
            <a:r>
              <a:rPr lang="en-CA" dirty="0"/>
              <a:t>PhD in </a:t>
            </a:r>
            <a:r>
              <a:rPr lang="en-CA" dirty="0">
                <a:solidFill>
                  <a:srgbClr val="00B0F0"/>
                </a:solidFill>
              </a:rPr>
              <a:t>optimization</a:t>
            </a:r>
            <a:r>
              <a:rPr lang="en-CA" dirty="0"/>
              <a:t> and convex analysis</a:t>
            </a:r>
          </a:p>
          <a:p>
            <a:r>
              <a:rPr lang="en-CA" dirty="0"/>
              <a:t>HDR convex analysis, </a:t>
            </a:r>
            <a:r>
              <a:rPr lang="en-CA" dirty="0">
                <a:solidFill>
                  <a:srgbClr val="00B0F0"/>
                </a:solidFill>
              </a:rPr>
              <a:t>optimization</a:t>
            </a:r>
            <a:r>
              <a:rPr lang="en-CA" dirty="0"/>
              <a:t>, and scientific computing</a:t>
            </a:r>
          </a:p>
          <a:p>
            <a:r>
              <a:rPr lang="en-CA" dirty="0"/>
              <a:t>Research area: computational convex analysis, </a:t>
            </a:r>
            <a:r>
              <a:rPr lang="en-CA" dirty="0">
                <a:solidFill>
                  <a:srgbClr val="00B0F0"/>
                </a:solidFill>
              </a:rPr>
              <a:t>optimization</a:t>
            </a:r>
            <a:r>
              <a:rPr lang="en-CA" dirty="0"/>
              <a:t> of road designs</a:t>
            </a:r>
          </a:p>
          <a:p>
            <a:r>
              <a:rPr lang="en-CA" dirty="0"/>
              <a:t>Pet project: Ranking spreadsheet for graduate student awards using </a:t>
            </a:r>
            <a:r>
              <a:rPr lang="en-CA" dirty="0">
                <a:solidFill>
                  <a:srgbClr val="00B0F0"/>
                </a:solidFill>
              </a:rPr>
              <a:t>optimization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08CBFC-ED18-40F9-8901-2D06058AD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804" y="123691"/>
            <a:ext cx="11334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90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Structuring data input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07016" y="1921479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 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 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Project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 4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 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 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 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0" y="1552147"/>
            <a:ext cx="594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X</a:t>
            </a:r>
            <a:r>
              <a:rPr lang="en-CA" dirty="0"/>
              <a:t> binary matrix called assignment matrix. This is your </a:t>
            </a:r>
            <a:r>
              <a:rPr lang="en-CA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DE3B6-955D-4B75-877B-6A3FE2957641}"/>
              </a:ext>
            </a:extLst>
          </p:cNvPr>
          <p:cNvSpPr txBox="1"/>
          <p:nvPr/>
        </p:nvSpPr>
        <p:spPr>
          <a:xfrm>
            <a:off x="1905000" y="3539348"/>
            <a:ext cx="5441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X(2,3)=1</a:t>
            </a:r>
            <a:r>
              <a:rPr lang="en-CA" dirty="0"/>
              <a:t> means that student 2 was assigned to project 3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541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3D27-93D5-4C1E-B8C0-CAF2658E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Formulating as an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0CCFD5-725B-43C0-8BF4-9598CBF05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 dirty="0"/>
                  <a:t>Objective function: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CA" dirty="0"/>
                  <a:t> feasibility problem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CA" dirty="0"/>
                  <a:t> minimizes the number of student assigned and the number of students per project</a:t>
                </a:r>
              </a:p>
              <a:p>
                <a:r>
                  <a:rPr lang="en-CA" dirty="0"/>
                  <a:t>Constraints</a:t>
                </a:r>
              </a:p>
              <a:p>
                <a:pPr lvl="1"/>
                <a:r>
                  <a:rPr lang="en-CA" b="0" dirty="0"/>
                  <a:t>For all project j,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CA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dirty="0"/>
                  <a:t>2 means minimum of 2 students per project. In other words, for project j=1:</a:t>
                </a:r>
                <a:br>
                  <a:rPr lang="en-CA" b="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3,1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CA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dirty="0"/>
                  <a:t>2</a:t>
                </a:r>
              </a:p>
              <a:p>
                <a:pPr lvl="1"/>
                <a:r>
                  <a:rPr lang="en-CA" dirty="0"/>
                  <a:t>For all student </a:t>
                </a:r>
                <a:r>
                  <a:rPr lang="en-CA" dirty="0" err="1"/>
                  <a:t>i</a:t>
                </a:r>
                <a:r>
                  <a:rPr lang="en-CA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CA" dirty="0"/>
                  <a:t> means each student is assigned to exactly one project</a:t>
                </a:r>
                <a:br>
                  <a:rPr lang="en-CA" dirty="0"/>
                </a:b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0CCFD5-725B-43C0-8BF4-9598CBF05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01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5C05F6-09C7-4E60-AE3E-2A864587E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381001"/>
                <a:ext cx="8229600" cy="57451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CA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dirty="0"/>
                  <a:t>2 for all j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CA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CA" dirty="0"/>
                  <a:t> for all I</a:t>
                </a:r>
              </a:p>
              <a:p>
                <a:pPr marL="0" indent="0" algn="r">
                  <a:buNone/>
                </a:pPr>
                <a:endParaRPr lang="en-CA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(3,4)</m:t>
                        </m:r>
                      </m:e>
                    </m:func>
                    <m:r>
                      <a:rPr lang="en-CA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3,1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2 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(3,2)≥</m:t>
                    </m:r>
                  </m:oMath>
                </a14:m>
                <a:r>
                  <a:rPr lang="en-CA" dirty="0"/>
                  <a:t> 2 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(3,3)≥2</m:t>
                    </m:r>
                  </m:oMath>
                </a14:m>
                <a:r>
                  <a:rPr lang="en-CA" dirty="0"/>
                  <a:t> 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(3,4)≥</m:t>
                    </m:r>
                  </m:oMath>
                </a14:m>
                <a:r>
                  <a:rPr lang="en-CA" dirty="0"/>
                  <a:t> 2 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(1,4)=1</m:t>
                    </m:r>
                  </m:oMath>
                </a14:m>
                <a:r>
                  <a:rPr lang="en-CA" dirty="0"/>
                  <a:t> 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(2,4)=1</m:t>
                    </m:r>
                  </m:oMath>
                </a14:m>
                <a:r>
                  <a:rPr lang="en-CA" dirty="0"/>
                  <a:t> 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(3,4)=1</m:t>
                    </m:r>
                  </m:oMath>
                </a14:m>
                <a:r>
                  <a:rPr lang="en-CA" dirty="0"/>
                  <a:t> </a:t>
                </a:r>
              </a:p>
              <a:p>
                <a:pPr marL="0" indent="0" algn="r">
                  <a:buNone/>
                </a:pPr>
                <a:r>
                  <a:rPr lang="en-CA" dirty="0"/>
                  <a:t>X is a binary matrix of size 3x4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5C05F6-09C7-4E60-AE3E-2A864587E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381001"/>
                <a:ext cx="8229600" cy="5745163"/>
              </a:xfrm>
              <a:blipFill>
                <a:blip r:embed="rId2"/>
                <a:stretch>
                  <a:fillRect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3256325C-280F-4A06-BDC5-E9C2507C1074}"/>
              </a:ext>
            </a:extLst>
          </p:cNvPr>
          <p:cNvSpPr/>
          <p:nvPr/>
        </p:nvSpPr>
        <p:spPr>
          <a:xfrm>
            <a:off x="4152900" y="4152900"/>
            <a:ext cx="247650" cy="1209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354BB-CAEC-49A4-8224-AF1A5BDB2FE5}"/>
              </a:ext>
            </a:extLst>
          </p:cNvPr>
          <p:cNvSpPr txBox="1"/>
          <p:nvPr/>
        </p:nvSpPr>
        <p:spPr>
          <a:xfrm>
            <a:off x="1885950" y="4552950"/>
            <a:ext cx="2162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project per student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90FFD04-C0C3-4039-8FE8-8964BE296CEE}"/>
              </a:ext>
            </a:extLst>
          </p:cNvPr>
          <p:cNvSpPr/>
          <p:nvPr/>
        </p:nvSpPr>
        <p:spPr>
          <a:xfrm>
            <a:off x="5362575" y="2590800"/>
            <a:ext cx="247650" cy="15144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B2BED-2C52-4772-97C4-D553A8A39D15}"/>
              </a:ext>
            </a:extLst>
          </p:cNvPr>
          <p:cNvSpPr txBox="1"/>
          <p:nvPr/>
        </p:nvSpPr>
        <p:spPr>
          <a:xfrm>
            <a:off x="1933575" y="3114675"/>
            <a:ext cx="335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project as at least 2 students</a:t>
            </a:r>
          </a:p>
        </p:txBody>
      </p:sp>
    </p:spTree>
    <p:extLst>
      <p:ext uri="{BB962C8B-B14F-4D97-AF65-F5344CB8AC3E}">
        <p14:creationId xmlns:p14="http://schemas.microsoft.com/office/powerpoint/2010/main" val="2224668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307A-FD8C-4B43-BA8E-206855AC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And the result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50B59-D573-47BF-95C5-A3323EF14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</a:rPr>
              <a:t>Unfeasible</a:t>
            </a:r>
            <a:r>
              <a:rPr lang="en-CA" dirty="0"/>
              <a:t>! There is no solution for 4 projects and 3 students since you need at least 2p = 8 students to fill all the projects!</a:t>
            </a:r>
          </a:p>
        </p:txBody>
      </p:sp>
    </p:spTree>
    <p:extLst>
      <p:ext uri="{BB962C8B-B14F-4D97-AF65-F5344CB8AC3E}">
        <p14:creationId xmlns:p14="http://schemas.microsoft.com/office/powerpoint/2010/main" val="3509698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307A-FD8C-4B43-BA8E-206855AC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For 4 projects and 8 students, Excel solution 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9A693-9CA9-49C5-BAE7-94BD2E7FD38C}"/>
              </a:ext>
            </a:extLst>
          </p:cNvPr>
          <p:cNvSpPr txBox="1"/>
          <p:nvPr/>
        </p:nvSpPr>
        <p:spPr>
          <a:xfrm>
            <a:off x="2051050" y="4191001"/>
            <a:ext cx="5354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Excel solution is </a:t>
            </a:r>
            <a:r>
              <a:rPr lang="en-CA" b="1" dirty="0">
                <a:solidFill>
                  <a:srgbClr val="FF0000"/>
                </a:solidFill>
              </a:rPr>
              <a:t>one</a:t>
            </a:r>
            <a:r>
              <a:rPr lang="en-CA" dirty="0"/>
              <a:t> of many possibilities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Solving small problems with Excel is handy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Color code your cells for easier debugging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If built-in solver fails, install </a:t>
            </a:r>
            <a:r>
              <a:rPr lang="en-CA" dirty="0" err="1"/>
              <a:t>OpenSolver</a:t>
            </a:r>
            <a:r>
              <a:rPr lang="en-CA" dirty="0"/>
              <a:t> add-on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31BEB-5E6F-461F-A492-895EC264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1" y="1587501"/>
            <a:ext cx="2315815" cy="2433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BF926-59A8-450A-A204-F7F61C8B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4385385"/>
            <a:ext cx="3025671" cy="201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31363-0761-4FCA-9863-8EA5504A1F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11" r="68333" b="57697"/>
          <a:stretch/>
        </p:blipFill>
        <p:spPr>
          <a:xfrm>
            <a:off x="2133601" y="1695272"/>
            <a:ext cx="4392109" cy="17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02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Definition: A </a:t>
            </a:r>
            <a:r>
              <a:rPr lang="en-US" b="1" dirty="0">
                <a:solidFill>
                  <a:srgbClr val="FF0000"/>
                </a:solidFill>
              </a:rPr>
              <a:t>model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simplified representation</a:t>
            </a:r>
            <a:r>
              <a:rPr lang="en-US" dirty="0"/>
              <a:t> of a real world situation used to help answer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specific question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CA" b="1" dirty="0">
                <a:solidFill>
                  <a:schemeClr val="accent3">
                    <a:lumMod val="75000"/>
                  </a:schemeClr>
                </a:solidFill>
              </a:rPr>
              <a:t>Simplified representation</a:t>
            </a:r>
          </a:p>
          <a:p>
            <a:r>
              <a:rPr lang="en-CA" b="1" dirty="0">
                <a:solidFill>
                  <a:schemeClr val="accent5">
                    <a:lumMod val="75000"/>
                  </a:schemeClr>
                </a:solidFill>
              </a:rPr>
              <a:t>Specific question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53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 used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creation: assign student to team</a:t>
            </a:r>
          </a:p>
          <a:p>
            <a:r>
              <a:rPr lang="en-US" dirty="0"/>
              <a:t>Conference refereeing: assign referee to paper</a:t>
            </a:r>
          </a:p>
          <a:p>
            <a:r>
              <a:rPr lang="en-US" dirty="0"/>
              <a:t>Enrolment estimation</a:t>
            </a:r>
          </a:p>
          <a:p>
            <a:r>
              <a:rPr lang="en-US" dirty="0"/>
              <a:t>TA assignments</a:t>
            </a:r>
          </a:p>
          <a:p>
            <a:r>
              <a:rPr lang="en-US" dirty="0"/>
              <a:t>Course scheduling</a:t>
            </a:r>
          </a:p>
          <a:p>
            <a:r>
              <a:rPr lang="en-US" dirty="0"/>
              <a:t>Cost estimation for consulting fees</a:t>
            </a:r>
          </a:p>
          <a:p>
            <a:r>
              <a:rPr lang="en-US" dirty="0"/>
              <a:t>Time estimation for project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3726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Detail and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Not enough detail makes the model disconnected from the reality</a:t>
            </a:r>
          </a:p>
          <a:p>
            <a:r>
              <a:rPr lang="en-CA" dirty="0"/>
              <a:t>Too many details conceal pertinent relationship between variables</a:t>
            </a:r>
          </a:p>
          <a:p>
            <a:endParaRPr lang="en-CA" dirty="0"/>
          </a:p>
          <a:p>
            <a:pPr algn="ctr">
              <a:buNone/>
            </a:pPr>
            <a:r>
              <a:rPr lang="en-US" dirty="0"/>
              <a:t>“Make everything as simple as possible, but not simpler”. Albert Einstein </a:t>
            </a:r>
          </a:p>
        </p:txBody>
      </p:sp>
    </p:spTree>
    <p:extLst>
      <p:ext uri="{BB962C8B-B14F-4D97-AF65-F5344CB8AC3E}">
        <p14:creationId xmlns:p14="http://schemas.microsoft.com/office/powerpoint/2010/main" val="3948598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Successful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458200" cy="45259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B0F0"/>
                </a:solidFill>
              </a:rPr>
              <a:t>Capture</a:t>
            </a:r>
            <a:r>
              <a:rPr lang="en-CA" dirty="0"/>
              <a:t> the underlying process</a:t>
            </a:r>
          </a:p>
          <a:p>
            <a:r>
              <a:rPr lang="en-CA" dirty="0"/>
              <a:t>Have a </a:t>
            </a:r>
            <a:r>
              <a:rPr lang="en-CA" dirty="0">
                <a:solidFill>
                  <a:srgbClr val="00B0F0"/>
                </a:solidFill>
              </a:rPr>
              <a:t>limited</a:t>
            </a:r>
            <a:r>
              <a:rPr lang="en-CA" dirty="0"/>
              <a:t> number of parameters</a:t>
            </a:r>
          </a:p>
          <a:p>
            <a:r>
              <a:rPr lang="en-CA" dirty="0">
                <a:solidFill>
                  <a:srgbClr val="00B0F0"/>
                </a:solidFill>
              </a:rPr>
              <a:t>Focus</a:t>
            </a:r>
            <a:r>
              <a:rPr lang="en-CA" dirty="0"/>
              <a:t> on a specific question</a:t>
            </a:r>
          </a:p>
          <a:p>
            <a:r>
              <a:rPr lang="en-CA" dirty="0">
                <a:solidFill>
                  <a:srgbClr val="00B0F0"/>
                </a:solidFill>
              </a:rPr>
              <a:t>Characterize</a:t>
            </a:r>
            <a:r>
              <a:rPr lang="en-CA" dirty="0"/>
              <a:t> the problem and find ways to solve it</a:t>
            </a:r>
          </a:p>
          <a:p>
            <a:r>
              <a:rPr lang="en-CA" dirty="0"/>
              <a:t>Are </a:t>
            </a:r>
            <a:r>
              <a:rPr lang="en-CA" dirty="0">
                <a:solidFill>
                  <a:srgbClr val="00B050"/>
                </a:solidFill>
              </a:rPr>
              <a:t>validated</a:t>
            </a:r>
            <a:r>
              <a:rPr lang="en-CA" dirty="0"/>
              <a:t> by the real situation</a:t>
            </a:r>
          </a:p>
          <a:p>
            <a:endParaRPr lang="en-CA" dirty="0"/>
          </a:p>
          <a:p>
            <a:r>
              <a:rPr lang="en-CA" dirty="0"/>
              <a:t>Most convincing answers are obtained when different models provide the same conclusion</a:t>
            </a:r>
          </a:p>
        </p:txBody>
      </p:sp>
    </p:spTree>
    <p:extLst>
      <p:ext uri="{BB962C8B-B14F-4D97-AF65-F5344CB8AC3E}">
        <p14:creationId xmlns:p14="http://schemas.microsoft.com/office/powerpoint/2010/main" val="2438725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838200" y="1709738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CA" dirty="0"/>
              <a:t>Models are </a:t>
            </a:r>
            <a:r>
              <a:rPr lang="en-CA" dirty="0">
                <a:solidFill>
                  <a:srgbClr val="FF0000"/>
                </a:solidFill>
              </a:rPr>
              <a:t>NOT</a:t>
            </a:r>
            <a:r>
              <a:rPr lang="en-CA" dirty="0"/>
              <a:t> the ultimate answer but a useful tool to help making decisions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 critical feature of modeling is it forces to </a:t>
            </a:r>
            <a:r>
              <a:rPr lang="en-CA" dirty="0">
                <a:solidFill>
                  <a:srgbClr val="00B050"/>
                </a:solidFill>
              </a:rPr>
              <a:t>learn</a:t>
            </a:r>
            <a:r>
              <a:rPr lang="en-CA" dirty="0"/>
              <a:t> deeply about what you are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85C6-951F-439C-8567-9599FB8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0EE-EA09-4F1C-BD69-7F6D00F5D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Communication: </a:t>
            </a:r>
          </a:p>
          <a:p>
            <a:pPr lvl="1"/>
            <a:r>
              <a:rPr lang="en-US" dirty="0"/>
              <a:t>Canvas: announcements, grades</a:t>
            </a:r>
          </a:p>
          <a:p>
            <a:pPr lvl="1"/>
            <a:r>
              <a:rPr lang="en-US" dirty="0"/>
              <a:t>Slack: questions to TA</a:t>
            </a:r>
          </a:p>
          <a:p>
            <a:pPr lvl="1"/>
            <a:r>
              <a:rPr lang="en-US" dirty="0"/>
              <a:t>Email: questions to me </a:t>
            </a:r>
            <a:r>
              <a:rPr lang="en-US" dirty="0">
                <a:hlinkClick r:id="rId2"/>
              </a:rPr>
              <a:t>yves.lucet@ubc.ca </a:t>
            </a:r>
            <a:r>
              <a:rPr lang="en-US" dirty="0"/>
              <a:t>(subject: DATA 585); request to meet…</a:t>
            </a:r>
          </a:p>
          <a:p>
            <a:r>
              <a:rPr lang="en-US" dirty="0"/>
              <a:t>Format: lectures + lab + 5 assignments</a:t>
            </a:r>
          </a:p>
          <a:p>
            <a:pPr lvl="1"/>
            <a:r>
              <a:rPr lang="en-US" dirty="0"/>
              <a:t>9 Lectures present and explain material</a:t>
            </a:r>
          </a:p>
          <a:p>
            <a:pPr lvl="1"/>
            <a:r>
              <a:rPr lang="en-US" dirty="0"/>
              <a:t>5 Labs prepare you for the 5 assignments</a:t>
            </a:r>
          </a:p>
          <a:p>
            <a:r>
              <a:rPr lang="en-US" dirty="0"/>
              <a:t>Learning outcomes:</a:t>
            </a:r>
          </a:p>
          <a:p>
            <a:pPr lvl="1"/>
            <a:r>
              <a:rPr lang="en-US" dirty="0"/>
              <a:t>write an optimization model for similar problems seen in class;</a:t>
            </a:r>
          </a:p>
          <a:p>
            <a:pPr lvl="1"/>
            <a:r>
              <a:rPr lang="en-US" dirty="0"/>
              <a:t>classify optimization problems (convex, linear, quadratic, integer, smooth);</a:t>
            </a:r>
          </a:p>
          <a:p>
            <a:pPr lvl="1"/>
            <a:r>
              <a:rPr lang="en-US" dirty="0"/>
              <a:t>select appropriate algorithms for a classified optimization problem;</a:t>
            </a:r>
          </a:p>
          <a:p>
            <a:pPr lvl="1"/>
            <a:r>
              <a:rPr lang="en-US" dirty="0"/>
              <a:t>explain, apply and select when appropriate fundamental optimization algorithms:</a:t>
            </a:r>
          </a:p>
          <a:p>
            <a:pPr lvl="2"/>
            <a:r>
              <a:rPr lang="en-US" dirty="0"/>
              <a:t>simplex/interior point, gradient descent, quasi-Newton (line search/trust region)</a:t>
            </a:r>
          </a:p>
          <a:p>
            <a:pPr lvl="1"/>
            <a:r>
              <a:rPr lang="en-US" dirty="0"/>
              <a:t>use optimization software to solve an optimization problem;</a:t>
            </a:r>
          </a:p>
          <a:p>
            <a:pPr lvl="1"/>
            <a:r>
              <a:rPr lang="en-US" dirty="0"/>
              <a:t>analyze solution returned.</a:t>
            </a:r>
          </a:p>
          <a:p>
            <a:r>
              <a:rPr lang="en-US" dirty="0"/>
              <a:t>Examples used focused on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79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Modeling: feedback loop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835869" y="1463566"/>
            <a:ext cx="10668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</a:t>
            </a:r>
            <a:endParaRPr lang="en-CA" dirty="0"/>
          </a:p>
        </p:txBody>
      </p:sp>
      <p:sp>
        <p:nvSpPr>
          <p:cNvPr id="6" name="Oval 5"/>
          <p:cNvSpPr/>
          <p:nvPr/>
        </p:nvSpPr>
        <p:spPr>
          <a:xfrm>
            <a:off x="7239000" y="2307022"/>
            <a:ext cx="1066800" cy="76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Scope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762093" y="3477118"/>
            <a:ext cx="1403131" cy="83294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</a:t>
            </a:r>
            <a:endParaRPr lang="en-CA" dirty="0"/>
          </a:p>
        </p:txBody>
      </p:sp>
      <p:sp>
        <p:nvSpPr>
          <p:cNvPr id="8" name="Oval 7"/>
          <p:cNvSpPr/>
          <p:nvPr/>
        </p:nvSpPr>
        <p:spPr>
          <a:xfrm>
            <a:off x="5454869" y="4310062"/>
            <a:ext cx="1326931" cy="76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</a:t>
            </a:r>
            <a:endParaRPr lang="en-CA" dirty="0"/>
          </a:p>
        </p:txBody>
      </p:sp>
      <p:sp>
        <p:nvSpPr>
          <p:cNvPr id="9" name="Oval 8"/>
          <p:cNvSpPr/>
          <p:nvPr/>
        </p:nvSpPr>
        <p:spPr>
          <a:xfrm>
            <a:off x="4114800" y="3611125"/>
            <a:ext cx="1066800" cy="76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  <a:endParaRPr lang="en-CA" dirty="0"/>
          </a:p>
        </p:txBody>
      </p:sp>
      <p:sp>
        <p:nvSpPr>
          <p:cNvPr id="10" name="Oval 9"/>
          <p:cNvSpPr/>
          <p:nvPr/>
        </p:nvSpPr>
        <p:spPr>
          <a:xfrm>
            <a:off x="4560174" y="2225566"/>
            <a:ext cx="1066800" cy="7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en-CA" dirty="0"/>
          </a:p>
        </p:txBody>
      </p:sp>
      <p:cxnSp>
        <p:nvCxnSpPr>
          <p:cNvPr id="11" name="Curved Connector 10"/>
          <p:cNvCxnSpPr>
            <a:stCxn id="4" idx="6"/>
            <a:endCxn id="6" idx="0"/>
          </p:cNvCxnSpPr>
          <p:nvPr/>
        </p:nvCxnSpPr>
        <p:spPr>
          <a:xfrm>
            <a:off x="6902670" y="1844566"/>
            <a:ext cx="869731" cy="4624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cxnSpLocks/>
            <a:stCxn id="6" idx="4"/>
            <a:endCxn id="7" idx="0"/>
          </p:cNvCxnSpPr>
          <p:nvPr/>
        </p:nvCxnSpPr>
        <p:spPr>
          <a:xfrm rot="5400000">
            <a:off x="7413981" y="3118699"/>
            <a:ext cx="408096" cy="30874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4"/>
            <a:endCxn id="8" idx="6"/>
          </p:cNvCxnSpPr>
          <p:nvPr/>
        </p:nvCxnSpPr>
        <p:spPr>
          <a:xfrm rot="5400000">
            <a:off x="6932229" y="4159634"/>
            <a:ext cx="381000" cy="68185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2"/>
            <a:endCxn id="9" idx="4"/>
          </p:cNvCxnSpPr>
          <p:nvPr/>
        </p:nvCxnSpPr>
        <p:spPr>
          <a:xfrm rot="10800000">
            <a:off x="4648200" y="4373127"/>
            <a:ext cx="806668" cy="31793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9" idx="1"/>
            <a:endCxn id="10" idx="2"/>
          </p:cNvCxnSpPr>
          <p:nvPr/>
        </p:nvCxnSpPr>
        <p:spPr>
          <a:xfrm rot="5400000" flipH="1" flipV="1">
            <a:off x="3857527" y="3020071"/>
            <a:ext cx="1116151" cy="28914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0" idx="0"/>
            <a:endCxn id="4" idx="2"/>
          </p:cNvCxnSpPr>
          <p:nvPr/>
        </p:nvCxnSpPr>
        <p:spPr>
          <a:xfrm rot="5400000" flipH="1" flipV="1">
            <a:off x="5274221" y="1663920"/>
            <a:ext cx="381000" cy="74229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151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Guiding principles in Modelling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Clearly</a:t>
            </a:r>
            <a:r>
              <a:rPr lang="en-CA" dirty="0"/>
              <a:t> defined question</a:t>
            </a:r>
          </a:p>
          <a:p>
            <a:r>
              <a:rPr lang="en-CA" dirty="0">
                <a:solidFill>
                  <a:srgbClr val="00B0F0"/>
                </a:solidFill>
              </a:rPr>
              <a:t>Simple</a:t>
            </a:r>
            <a:r>
              <a:rPr lang="en-CA" dirty="0"/>
              <a:t> and transparent: as simple as possible while incorporating the relevant details.</a:t>
            </a:r>
          </a:p>
          <a:p>
            <a:r>
              <a:rPr lang="en-CA" dirty="0"/>
              <a:t>Clearly state </a:t>
            </a:r>
            <a:r>
              <a:rPr lang="en-CA" dirty="0">
                <a:solidFill>
                  <a:srgbClr val="00B0F0"/>
                </a:solidFill>
              </a:rPr>
              <a:t>assumptions</a:t>
            </a:r>
            <a:r>
              <a:rPr lang="en-CA" dirty="0"/>
              <a:t>, test if possible</a:t>
            </a:r>
          </a:p>
          <a:p>
            <a:r>
              <a:rPr lang="en-CA" dirty="0"/>
              <a:t>Clearly </a:t>
            </a:r>
            <a:r>
              <a:rPr lang="en-CA" dirty="0">
                <a:solidFill>
                  <a:srgbClr val="00B0F0"/>
                </a:solidFill>
              </a:rPr>
              <a:t>define</a:t>
            </a:r>
            <a:r>
              <a:rPr lang="en-CA" dirty="0"/>
              <a:t> variables and measures</a:t>
            </a:r>
          </a:p>
          <a:p>
            <a:r>
              <a:rPr lang="en-CA" dirty="0"/>
              <a:t>Use the best data available</a:t>
            </a:r>
          </a:p>
          <a:p>
            <a:r>
              <a:rPr lang="en-CA" dirty="0">
                <a:solidFill>
                  <a:srgbClr val="00B050"/>
                </a:solidFill>
              </a:rPr>
              <a:t>Interpret</a:t>
            </a:r>
            <a:r>
              <a:rPr lang="en-CA" dirty="0"/>
              <a:t> results carefully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52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Main tool: pen, paper, and brain!</a:t>
            </a:r>
            <a:endParaRPr lang="en-US" dirty="0"/>
          </a:p>
          <a:p>
            <a:r>
              <a:rPr lang="en-CA" dirty="0"/>
              <a:t>Spreadsheet: plot, solver add-in</a:t>
            </a:r>
          </a:p>
          <a:p>
            <a:r>
              <a:rPr lang="en-CA" dirty="0"/>
              <a:t>specialized software: </a:t>
            </a:r>
          </a:p>
          <a:p>
            <a:pPr lvl="1"/>
            <a:r>
              <a:rPr lang="en-CA" dirty="0"/>
              <a:t>MATLAB, Maple, </a:t>
            </a:r>
            <a:r>
              <a:rPr lang="en-CA" dirty="0" err="1"/>
              <a:t>Scilab</a:t>
            </a:r>
            <a:r>
              <a:rPr lang="en-CA" dirty="0"/>
              <a:t>, Octave…</a:t>
            </a:r>
          </a:p>
          <a:p>
            <a:pPr lvl="1"/>
            <a:r>
              <a:rPr lang="en-CA" dirty="0"/>
              <a:t>CVX, YALMIP, GAMS, ILOG…</a:t>
            </a:r>
          </a:p>
          <a:p>
            <a:r>
              <a:rPr lang="en-CA" dirty="0"/>
              <a:t>programming language</a:t>
            </a:r>
          </a:p>
          <a:p>
            <a:pPr lvl="1"/>
            <a:r>
              <a:rPr lang="en-CA" dirty="0"/>
              <a:t>Python, R, Java, C…</a:t>
            </a:r>
          </a:p>
          <a:p>
            <a:pPr lvl="1"/>
            <a:r>
              <a:rPr lang="en-CA" dirty="0"/>
              <a:t>do </a:t>
            </a:r>
            <a:r>
              <a:rPr lang="en-CA" b="1" dirty="0">
                <a:solidFill>
                  <a:srgbClr val="FF0000"/>
                </a:solidFill>
              </a:rPr>
              <a:t>NOT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/>
              <a:t>implement optimization algorithms, call a numerical library: CPLEX, </a:t>
            </a:r>
            <a:r>
              <a:rPr lang="en-CA" dirty="0" err="1"/>
              <a:t>Gurobi</a:t>
            </a:r>
            <a:r>
              <a:rPr lang="en-CA" dirty="0"/>
              <a:t>, </a:t>
            </a:r>
            <a:r>
              <a:rPr lang="en-CA" dirty="0" err="1"/>
              <a:t>cbc</a:t>
            </a:r>
            <a:r>
              <a:rPr lang="en-CA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907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3261-7AF8-48A2-AB75-C1879A38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MATLAB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51D3C-69FA-4812-B522-A789AA74F3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1200" y="2348706"/>
            <a:ext cx="4038600" cy="302895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05117F6-0864-4B69-AAB1-0F51B0A0E7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Mathematical software</a:t>
            </a:r>
          </a:p>
          <a:p>
            <a:r>
              <a:rPr lang="en-CA" dirty="0"/>
              <a:t>Matrix-based</a:t>
            </a:r>
          </a:p>
          <a:p>
            <a:r>
              <a:rPr lang="en-CA" dirty="0"/>
              <a:t>Robust debugging tools</a:t>
            </a:r>
          </a:p>
          <a:p>
            <a:r>
              <a:rPr lang="en-CA" dirty="0"/>
              <a:t>Structural programming</a:t>
            </a:r>
          </a:p>
          <a:p>
            <a:r>
              <a:rPr lang="en-CA" dirty="0"/>
              <a:t>OOP</a:t>
            </a:r>
          </a:p>
          <a:p>
            <a:r>
              <a:rPr lang="en-CA" dirty="0"/>
              <a:t>Numerous libraries</a:t>
            </a:r>
          </a:p>
          <a:p>
            <a:r>
              <a:rPr lang="en-CA" dirty="0"/>
              <a:t>Good visualization tools</a:t>
            </a: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79848-7807-4E1D-8216-41EA84E0E2FA}"/>
              </a:ext>
            </a:extLst>
          </p:cNvPr>
          <p:cNvSpPr txBox="1"/>
          <p:nvPr/>
        </p:nvSpPr>
        <p:spPr>
          <a:xfrm>
            <a:off x="2644246" y="5486400"/>
            <a:ext cx="2712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3" tooltip="https://commons.wikimedia.org/wiki/File:Rosenbrock's_function_in_3D.pdf"/>
              </a:rPr>
              <a:t>This Photo</a:t>
            </a:r>
            <a:r>
              <a:rPr lang="en-CA" sz="800" dirty="0"/>
              <a:t> by Unknown Author is licensed under </a:t>
            </a:r>
            <a:r>
              <a:rPr lang="en-CA" sz="800" dirty="0">
                <a:hlinkClick r:id="rId4" tooltip="https://creativecommons.org/licenses/by-sa/3.0/"/>
              </a:rPr>
              <a:t>CC BY-SA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584610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CVX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39217"/>
            <a:ext cx="8229600" cy="50187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m = 20; n = 10; p = 4; </a:t>
            </a:r>
          </a:p>
          <a:p>
            <a:pPr marL="0" indent="0">
              <a:buNone/>
            </a:pPr>
            <a:r>
              <a:rPr lang="en-CA" dirty="0"/>
              <a:t>A = </a:t>
            </a:r>
            <a:r>
              <a:rPr lang="en-CA" dirty="0" err="1"/>
              <a:t>randn</a:t>
            </a:r>
            <a:r>
              <a:rPr lang="en-CA" dirty="0"/>
              <a:t>(</a:t>
            </a:r>
            <a:r>
              <a:rPr lang="en-CA" dirty="0" err="1"/>
              <a:t>m,n</a:t>
            </a:r>
            <a:r>
              <a:rPr lang="en-CA" dirty="0"/>
              <a:t>); b = </a:t>
            </a:r>
            <a:r>
              <a:rPr lang="en-CA" dirty="0" err="1"/>
              <a:t>randn</a:t>
            </a:r>
            <a:r>
              <a:rPr lang="en-CA" dirty="0"/>
              <a:t>(m,1); </a:t>
            </a:r>
          </a:p>
          <a:p>
            <a:pPr marL="0" indent="0">
              <a:buNone/>
            </a:pPr>
            <a:r>
              <a:rPr lang="en-CA" dirty="0"/>
              <a:t>C = </a:t>
            </a:r>
            <a:r>
              <a:rPr lang="en-CA" dirty="0" err="1"/>
              <a:t>randn</a:t>
            </a:r>
            <a:r>
              <a:rPr lang="en-CA" dirty="0"/>
              <a:t>(</a:t>
            </a:r>
            <a:r>
              <a:rPr lang="en-CA" dirty="0" err="1"/>
              <a:t>p,n</a:t>
            </a:r>
            <a:r>
              <a:rPr lang="en-CA" dirty="0"/>
              <a:t>); d = </a:t>
            </a:r>
            <a:r>
              <a:rPr lang="en-CA" dirty="0" err="1"/>
              <a:t>randn</a:t>
            </a:r>
            <a:r>
              <a:rPr lang="en-CA" dirty="0"/>
              <a:t>(p,1); e = rand; </a:t>
            </a:r>
          </a:p>
          <a:p>
            <a:pPr marL="0" indent="0">
              <a:buNone/>
            </a:pPr>
            <a:r>
              <a:rPr lang="en-CA" dirty="0" err="1"/>
              <a:t>cvx_begin</a:t>
            </a:r>
            <a:r>
              <a:rPr lang="en-CA" dirty="0"/>
              <a:t> </a:t>
            </a:r>
          </a:p>
          <a:p>
            <a:pPr marL="0" indent="0">
              <a:buNone/>
            </a:pPr>
            <a:r>
              <a:rPr lang="en-CA" dirty="0"/>
              <a:t>	variable x(n) </a:t>
            </a:r>
          </a:p>
          <a:p>
            <a:pPr marL="0" indent="0">
              <a:buNone/>
            </a:pPr>
            <a:r>
              <a:rPr lang="en-CA" dirty="0"/>
              <a:t>	minimize( norm( A * x - b, 2 ) ) </a:t>
            </a:r>
          </a:p>
          <a:p>
            <a:pPr marL="0" indent="0">
              <a:buNone/>
            </a:pPr>
            <a:r>
              <a:rPr lang="en-CA" dirty="0"/>
              <a:t>	subject to </a:t>
            </a:r>
          </a:p>
          <a:p>
            <a:pPr marL="0" indent="0">
              <a:buNone/>
            </a:pPr>
            <a:r>
              <a:rPr lang="en-CA" dirty="0"/>
              <a:t>		C * x == d </a:t>
            </a:r>
          </a:p>
          <a:p>
            <a:pPr marL="0" indent="0">
              <a:buNone/>
            </a:pPr>
            <a:r>
              <a:rPr lang="en-CA" dirty="0"/>
              <a:t>		norm( x, Inf ) &lt;= e </a:t>
            </a:r>
          </a:p>
          <a:p>
            <a:pPr marL="0" indent="0">
              <a:buNone/>
            </a:pPr>
            <a:r>
              <a:rPr lang="en-CA" dirty="0" err="1"/>
              <a:t>cvx_end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69D0D-9269-4255-9F44-EFFA2B140FBA}"/>
                  </a:ext>
                </a:extLst>
              </p:cNvPr>
              <p:cNvSpPr txBox="1"/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subject to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69D0D-9269-4255-9F44-EFFA2B140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blipFill>
                <a:blip r:embed="rId2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728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99C5-31EC-4689-BDEB-B5551C83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YALMIP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752D5-BF54-4E74-96C4-061EEDC84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m = 20; n = 10; p = 4; </a:t>
            </a:r>
          </a:p>
          <a:p>
            <a:pPr marL="0" indent="0">
              <a:buNone/>
            </a:pPr>
            <a:r>
              <a:rPr lang="pt-BR" dirty="0"/>
              <a:t>A = randn(m,n); b = randn(m,1); </a:t>
            </a:r>
          </a:p>
          <a:p>
            <a:pPr marL="0" indent="0">
              <a:buNone/>
            </a:pPr>
            <a:r>
              <a:rPr lang="pt-BR" dirty="0"/>
              <a:t>C = randn(p,n); d = randn(p,1); e = rand; </a:t>
            </a:r>
          </a:p>
          <a:p>
            <a:pPr marL="0" indent="0">
              <a:buNone/>
            </a:pPr>
            <a:r>
              <a:rPr lang="en-CA" dirty="0"/>
              <a:t>x = </a:t>
            </a:r>
            <a:r>
              <a:rPr lang="en-CA" dirty="0" err="1"/>
              <a:t>sdpvar</a:t>
            </a:r>
            <a:r>
              <a:rPr lang="en-CA" dirty="0"/>
              <a:t>(n,1);</a:t>
            </a:r>
          </a:p>
          <a:p>
            <a:pPr marL="0" indent="0">
              <a:buNone/>
            </a:pPr>
            <a:r>
              <a:rPr lang="en-CA" dirty="0"/>
              <a:t>Objective = norm(A*x-b)^2;</a:t>
            </a:r>
          </a:p>
          <a:p>
            <a:pPr marL="0" indent="0">
              <a:buNone/>
            </a:pPr>
            <a:r>
              <a:rPr lang="en-CA" dirty="0"/>
              <a:t>Constraints = [norm(</a:t>
            </a:r>
            <a:r>
              <a:rPr lang="en-CA" dirty="0" err="1"/>
              <a:t>x,inf</a:t>
            </a:r>
            <a:r>
              <a:rPr lang="en-CA" dirty="0"/>
              <a:t>) &lt;= e, C*x == d ];</a:t>
            </a:r>
          </a:p>
          <a:p>
            <a:pPr marL="0" indent="0">
              <a:buNone/>
            </a:pPr>
            <a:r>
              <a:rPr lang="fr-FR" dirty="0"/>
              <a:t>sol = </a:t>
            </a:r>
            <a:r>
              <a:rPr lang="fr-FR" dirty="0" err="1"/>
              <a:t>optimize</a:t>
            </a:r>
            <a:r>
              <a:rPr lang="fr-FR" dirty="0"/>
              <a:t>(</a:t>
            </a:r>
            <a:r>
              <a:rPr lang="fr-FR" dirty="0" err="1"/>
              <a:t>Constraints,Objective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94EE71-9EF3-405D-9DEB-9CAAF77F6AD6}"/>
                  </a:ext>
                </a:extLst>
              </p:cNvPr>
              <p:cNvSpPr txBox="1"/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subject to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94EE71-9EF3-405D-9DEB-9CAAF77F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blipFill>
                <a:blip r:embed="rId2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19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ILOG OPL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using CP;</a:t>
            </a:r>
          </a:p>
          <a:p>
            <a:pPr marL="0" indent="0">
              <a:buNone/>
            </a:pPr>
            <a:r>
              <a:rPr lang="en-US" sz="1100" dirty="0"/>
              <a:t>/******/</a:t>
            </a:r>
          </a:p>
          <a:p>
            <a:pPr marL="0" indent="0">
              <a:buNone/>
            </a:pPr>
            <a:r>
              <a:rPr lang="en-US" sz="1100" dirty="0"/>
              <a:t>* Data *</a:t>
            </a:r>
          </a:p>
          <a:p>
            <a:pPr marL="0" indent="0">
              <a:buNone/>
            </a:pPr>
            <a:r>
              <a:rPr lang="en-US" sz="1100" dirty="0"/>
              <a:t>*******/</a:t>
            </a:r>
          </a:p>
          <a:p>
            <a:pPr marL="0" indent="0">
              <a:buNone/>
            </a:pPr>
            <a:r>
              <a:rPr lang="en-US" sz="1100" dirty="0"/>
              <a:t>tuple </a:t>
            </a:r>
            <a:r>
              <a:rPr lang="en-US" sz="1100" dirty="0" err="1"/>
              <a:t>GroundStation</a:t>
            </a:r>
            <a:r>
              <a:rPr lang="en-US" sz="1100" dirty="0"/>
              <a:t> {</a:t>
            </a:r>
          </a:p>
          <a:p>
            <a:pPr marL="400050" lvl="1" indent="0">
              <a:buNone/>
            </a:pPr>
            <a:r>
              <a:rPr lang="en-US" sz="1050" dirty="0"/>
              <a:t>string name; // name of the station</a:t>
            </a:r>
          </a:p>
          <a:p>
            <a:pPr marL="400050" lvl="1" indent="0">
              <a:buNone/>
            </a:pPr>
            <a:r>
              <a:rPr lang="en-US" sz="1050" dirty="0"/>
              <a:t>key </a:t>
            </a:r>
            <a:r>
              <a:rPr lang="en-US" sz="1050" dirty="0" err="1"/>
              <a:t>int</a:t>
            </a:r>
            <a:r>
              <a:rPr lang="en-US" sz="1050" dirty="0"/>
              <a:t> id; // station identifier</a:t>
            </a:r>
          </a:p>
          <a:p>
            <a:pPr marL="400050" lvl="1" indent="0">
              <a:buNone/>
            </a:pPr>
            <a:r>
              <a:rPr lang="en-US" sz="1050" dirty="0" err="1"/>
              <a:t>int</a:t>
            </a:r>
            <a:r>
              <a:rPr lang="en-US" sz="1050" dirty="0"/>
              <a:t> capacity; // number of antennas</a:t>
            </a:r>
          </a:p>
          <a:p>
            <a:pPr marL="0" indent="0">
              <a:buNone/>
            </a:pPr>
            <a:r>
              <a:rPr lang="en-US" sz="1100" dirty="0"/>
              <a:t>};</a:t>
            </a:r>
          </a:p>
          <a:p>
            <a:pPr marL="0" indent="0">
              <a:buNone/>
            </a:pPr>
            <a:r>
              <a:rPr lang="en-US" sz="1100" dirty="0"/>
              <a:t>tuple Alternative {</a:t>
            </a:r>
          </a:p>
          <a:p>
            <a:pPr marL="400050" lvl="1" indent="0">
              <a:buNone/>
            </a:pPr>
            <a:r>
              <a:rPr lang="en-US" sz="1050" dirty="0"/>
              <a:t>string task; // task identifier</a:t>
            </a:r>
          </a:p>
          <a:p>
            <a:pPr marL="400050" lvl="1" indent="0">
              <a:buNone/>
            </a:pPr>
            <a:r>
              <a:rPr lang="en-US" sz="1050" dirty="0" err="1"/>
              <a:t>int</a:t>
            </a:r>
            <a:r>
              <a:rPr lang="en-US" sz="1050" dirty="0"/>
              <a:t> station; // station identifier</a:t>
            </a:r>
          </a:p>
          <a:p>
            <a:pPr marL="400050" lvl="1" indent="0">
              <a:buNone/>
            </a:pP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smin</a:t>
            </a:r>
            <a:r>
              <a:rPr lang="en-US" sz="1050" dirty="0"/>
              <a:t>; // earliest possible start time</a:t>
            </a:r>
          </a:p>
          <a:p>
            <a:pPr marL="400050" lvl="1" indent="0">
              <a:buNone/>
            </a:pPr>
            <a:r>
              <a:rPr lang="en-US" sz="1050" dirty="0" err="1"/>
              <a:t>int</a:t>
            </a:r>
            <a:r>
              <a:rPr lang="en-US" sz="1050" dirty="0"/>
              <a:t> duration; // task duration</a:t>
            </a:r>
          </a:p>
          <a:p>
            <a:pPr marL="400050" lvl="1" indent="0">
              <a:buNone/>
            </a:pP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emax</a:t>
            </a:r>
            <a:r>
              <a:rPr lang="en-US" sz="1050" dirty="0"/>
              <a:t>; // latest possible end time</a:t>
            </a:r>
          </a:p>
          <a:p>
            <a:pPr marL="0" indent="0">
              <a:buNone/>
            </a:pPr>
            <a:r>
              <a:rPr lang="en-US" sz="1100" dirty="0"/>
              <a:t>};</a:t>
            </a:r>
          </a:p>
          <a:p>
            <a:pPr marL="0" indent="0">
              <a:buNone/>
            </a:pPr>
            <a:r>
              <a:rPr lang="en-US" sz="1100" dirty="0"/>
              <a:t>{ </a:t>
            </a:r>
            <a:r>
              <a:rPr lang="en-US" sz="1100" dirty="0" err="1"/>
              <a:t>GroundStation</a:t>
            </a:r>
            <a:r>
              <a:rPr lang="en-US" sz="1100" dirty="0"/>
              <a:t> } Stations = ...; // list of stations</a:t>
            </a:r>
          </a:p>
          <a:p>
            <a:pPr marL="0" indent="0">
              <a:buNone/>
            </a:pPr>
            <a:r>
              <a:rPr lang="en-US" sz="1100" dirty="0"/>
              <a:t>{ Alternative } Alternatives = ...; // list of task alternatives</a:t>
            </a:r>
          </a:p>
          <a:p>
            <a:pPr marL="0" indent="0">
              <a:buNone/>
            </a:pPr>
            <a:r>
              <a:rPr lang="en-US" sz="1100" dirty="0"/>
              <a:t>{ string } Tasks = { </a:t>
            </a:r>
            <a:r>
              <a:rPr lang="en-US" sz="1100" dirty="0" err="1"/>
              <a:t>a.task</a:t>
            </a:r>
            <a:r>
              <a:rPr lang="en-US" sz="1100" dirty="0"/>
              <a:t> | a in Alternatives }; // list of tasks</a:t>
            </a:r>
          </a:p>
          <a:p>
            <a:pPr marL="0" indent="0">
              <a:buNone/>
            </a:pPr>
            <a:r>
              <a:rPr lang="en-US" sz="1100" dirty="0"/>
              <a:t>int </a:t>
            </a:r>
            <a:r>
              <a:rPr lang="en-US" sz="1100" dirty="0" err="1"/>
              <a:t>NbTasks</a:t>
            </a:r>
            <a:r>
              <a:rPr lang="en-US" sz="1100" dirty="0"/>
              <a:t> = card(Tasks); // number of 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EB69D-1B88-4126-B783-57DECDF48A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100" dirty="0"/>
              <a:t>/*********************</a:t>
            </a:r>
          </a:p>
          <a:p>
            <a:pPr marL="0" indent="0">
              <a:buNone/>
            </a:pPr>
            <a:r>
              <a:rPr lang="en-US" sz="1100" dirty="0"/>
              <a:t>* Decision variables *</a:t>
            </a:r>
          </a:p>
          <a:p>
            <a:pPr marL="0" indent="0">
              <a:buNone/>
            </a:pPr>
            <a:r>
              <a:rPr lang="en-US" sz="1100" dirty="0"/>
              <a:t>**********************/</a:t>
            </a:r>
          </a:p>
          <a:p>
            <a:pPr marL="0" indent="0">
              <a:buNone/>
            </a:pPr>
            <a:r>
              <a:rPr lang="en-US" sz="1100" dirty="0" err="1"/>
              <a:t>dvar</a:t>
            </a:r>
            <a:r>
              <a:rPr lang="en-US" sz="1100" dirty="0"/>
              <a:t> interval task[t in Tasks] optional;</a:t>
            </a:r>
          </a:p>
          <a:p>
            <a:pPr marL="0" indent="0">
              <a:buNone/>
            </a:pPr>
            <a:r>
              <a:rPr lang="en-US" sz="1100" dirty="0" err="1"/>
              <a:t>dvar</a:t>
            </a:r>
            <a:r>
              <a:rPr lang="en-US" sz="1100" dirty="0"/>
              <a:t> interval alt[a in Alternatives] optional in a.</a:t>
            </a:r>
            <a:r>
              <a:rPr lang="en-US" sz="1100" dirty="0" err="1"/>
              <a:t>smin</a:t>
            </a:r>
            <a:r>
              <a:rPr lang="en-US" sz="1100" dirty="0"/>
              <a:t>..</a:t>
            </a:r>
            <a:r>
              <a:rPr lang="en-US" sz="1100" dirty="0" err="1"/>
              <a:t>a.emax</a:t>
            </a:r>
            <a:r>
              <a:rPr lang="en-US" sz="1100" dirty="0"/>
              <a:t> size </a:t>
            </a:r>
            <a:r>
              <a:rPr lang="en-US" sz="1100" dirty="0" err="1"/>
              <a:t>a.duration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/>
              <a:t>/*********************</a:t>
            </a:r>
          </a:p>
          <a:p>
            <a:pPr marL="0" indent="0">
              <a:buNone/>
            </a:pPr>
            <a:r>
              <a:rPr lang="en-US" sz="1100" dirty="0"/>
              <a:t>* Objective function *</a:t>
            </a:r>
          </a:p>
          <a:p>
            <a:pPr marL="0" indent="0">
              <a:buNone/>
            </a:pPr>
            <a:r>
              <a:rPr lang="en-US" sz="1100" dirty="0"/>
              <a:t>**********************/</a:t>
            </a:r>
          </a:p>
          <a:p>
            <a:pPr marL="0" indent="0">
              <a:buNone/>
            </a:pPr>
            <a:r>
              <a:rPr lang="en-US" sz="1100" dirty="0"/>
              <a:t>maximize sum(t in Tasks) </a:t>
            </a:r>
            <a:r>
              <a:rPr lang="en-US" sz="1100" dirty="0" err="1"/>
              <a:t>presenceOf</a:t>
            </a:r>
            <a:r>
              <a:rPr lang="en-US" sz="1100" dirty="0"/>
              <a:t>(task[t]);</a:t>
            </a:r>
          </a:p>
          <a:p>
            <a:pPr marL="0" indent="0">
              <a:buNone/>
            </a:pPr>
            <a:r>
              <a:rPr lang="en-US" sz="1100" dirty="0"/>
              <a:t>/**************</a:t>
            </a:r>
          </a:p>
          <a:p>
            <a:pPr marL="0" indent="0">
              <a:buNone/>
            </a:pPr>
            <a:r>
              <a:rPr lang="en-US" sz="1100" dirty="0"/>
              <a:t>* Constraints *</a:t>
            </a:r>
          </a:p>
          <a:p>
            <a:pPr marL="0" indent="0">
              <a:buNone/>
            </a:pPr>
            <a:r>
              <a:rPr lang="en-US" sz="1100" dirty="0"/>
              <a:t>***************/</a:t>
            </a:r>
          </a:p>
          <a:p>
            <a:pPr marL="0" indent="0">
              <a:buNone/>
            </a:pPr>
            <a:r>
              <a:rPr lang="en-US" sz="1100" dirty="0"/>
              <a:t>subject to {</a:t>
            </a:r>
          </a:p>
          <a:p>
            <a:pPr marL="0" indent="0">
              <a:buNone/>
            </a:pPr>
            <a:r>
              <a:rPr lang="en-US" sz="1100" dirty="0" err="1"/>
              <a:t>forall</a:t>
            </a:r>
            <a:r>
              <a:rPr lang="en-US" sz="1100" dirty="0"/>
              <a:t>(t in Tasks)</a:t>
            </a:r>
          </a:p>
          <a:p>
            <a:pPr marL="400050" lvl="1" indent="0">
              <a:buNone/>
            </a:pPr>
            <a:r>
              <a:rPr lang="en-US" sz="1050" dirty="0"/>
              <a:t>alternative(task[t], all(a in Alternatives: </a:t>
            </a:r>
            <a:r>
              <a:rPr lang="en-US" sz="1050" dirty="0" err="1"/>
              <a:t>a.task</a:t>
            </a:r>
            <a:r>
              <a:rPr lang="en-US" sz="1050" dirty="0"/>
              <a:t>==t) alt[a]);</a:t>
            </a:r>
          </a:p>
          <a:p>
            <a:pPr marL="0" indent="0">
              <a:buNone/>
            </a:pPr>
            <a:r>
              <a:rPr lang="en-US" sz="1100" dirty="0" err="1"/>
              <a:t>forall</a:t>
            </a:r>
            <a:r>
              <a:rPr lang="en-US" sz="1100" dirty="0"/>
              <a:t>(s in Stations)</a:t>
            </a:r>
          </a:p>
          <a:p>
            <a:pPr marL="400050" lvl="1" indent="0">
              <a:buNone/>
            </a:pPr>
            <a:r>
              <a:rPr lang="en-US" sz="1050" dirty="0"/>
              <a:t>sum(a in Alternatives: </a:t>
            </a:r>
            <a:r>
              <a:rPr lang="en-US" sz="1050" dirty="0" err="1"/>
              <a:t>a.station</a:t>
            </a:r>
            <a:r>
              <a:rPr lang="en-US" sz="1050" dirty="0"/>
              <a:t>==s.id) pulse(alt[a],1) &lt;=</a:t>
            </a:r>
          </a:p>
          <a:p>
            <a:pPr marL="400050" lvl="1" indent="0">
              <a:buNone/>
            </a:pPr>
            <a:r>
              <a:rPr lang="en-US" sz="1050" dirty="0" err="1"/>
              <a:t>s.capacity</a:t>
            </a:r>
            <a:r>
              <a:rPr lang="en-US" sz="1050" dirty="0"/>
              <a:t>;</a:t>
            </a:r>
          </a:p>
          <a:p>
            <a:pPr marL="0" indent="0">
              <a:buNone/>
            </a:pPr>
            <a:r>
              <a:rPr lang="en-US" sz="1100" dirty="0"/>
              <a:t>};</a:t>
            </a:r>
            <a:endParaRPr lang="en-CA" sz="1100" dirty="0"/>
          </a:p>
        </p:txBody>
      </p:sp>
      <p:sp>
        <p:nvSpPr>
          <p:cNvPr id="4" name="Rectangle 3"/>
          <p:cNvSpPr/>
          <p:nvPr/>
        </p:nvSpPr>
        <p:spPr>
          <a:xfrm>
            <a:off x="7943849" y="6657974"/>
            <a:ext cx="4152901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" dirty="0">
                <a:hlinkClick r:id="rId2"/>
              </a:rPr>
              <a:t>http://www-01.ibm.com/common/ssi/cgi-bin/ssialias?infotype=PM&amp;subtype=SP&amp;appname=SWGE_WS_WS_USEN&amp;htmlfid=WSW14076USEN&amp;attachment=WSW14076USEN.PDF#loaded</a:t>
            </a:r>
            <a:r>
              <a:rPr lang="en-CA" sz="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C3660A-93C1-46F6-AB54-B9F7BDCE4D06}"/>
                  </a:ext>
                </a:extLst>
              </p:cNvPr>
              <p:cNvSpPr txBox="1"/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subject to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C3660A-93C1-46F6-AB54-B9F7BDCE4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blipFill>
                <a:blip r:embed="rId3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972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AMPL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CA" dirty="0"/>
              <a:t>set INPUT; # inputs </a:t>
            </a:r>
          </a:p>
          <a:p>
            <a:pPr marL="0" indent="0">
              <a:buNone/>
            </a:pPr>
            <a:r>
              <a:rPr lang="en-CA" dirty="0"/>
              <a:t>set OUTPUT; # outputs </a:t>
            </a:r>
          </a:p>
          <a:p>
            <a:pPr marL="0" indent="0">
              <a:buNone/>
            </a:pPr>
            <a:r>
              <a:rPr lang="en-CA" dirty="0" err="1"/>
              <a:t>param</a:t>
            </a:r>
            <a:r>
              <a:rPr lang="en-CA" dirty="0"/>
              <a:t> cost {INPUT} &gt; 0; </a:t>
            </a:r>
          </a:p>
          <a:p>
            <a:pPr marL="0" indent="0">
              <a:buNone/>
            </a:pPr>
            <a:r>
              <a:rPr lang="en-CA" dirty="0" err="1"/>
              <a:t>param</a:t>
            </a:r>
            <a:r>
              <a:rPr lang="en-CA" dirty="0"/>
              <a:t> </a:t>
            </a:r>
            <a:r>
              <a:rPr lang="en-CA" dirty="0" err="1"/>
              <a:t>in_min</a:t>
            </a:r>
            <a:r>
              <a:rPr lang="en-CA" dirty="0"/>
              <a:t> {INPUT} &gt;= 0; </a:t>
            </a:r>
          </a:p>
          <a:p>
            <a:pPr marL="0" indent="0">
              <a:buNone/>
            </a:pPr>
            <a:r>
              <a:rPr lang="en-CA" dirty="0" err="1"/>
              <a:t>param</a:t>
            </a:r>
            <a:r>
              <a:rPr lang="en-CA" dirty="0"/>
              <a:t> </a:t>
            </a:r>
            <a:r>
              <a:rPr lang="en-CA" dirty="0" err="1"/>
              <a:t>in_max</a:t>
            </a:r>
            <a:r>
              <a:rPr lang="en-CA" dirty="0"/>
              <a:t> {j in INPUT} &gt;= </a:t>
            </a:r>
            <a:r>
              <a:rPr lang="en-CA" dirty="0" err="1"/>
              <a:t>in_min</a:t>
            </a:r>
            <a:r>
              <a:rPr lang="en-CA" dirty="0"/>
              <a:t>[j];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err="1"/>
              <a:t>param</a:t>
            </a:r>
            <a:r>
              <a:rPr lang="en-CA" dirty="0"/>
              <a:t> </a:t>
            </a:r>
            <a:r>
              <a:rPr lang="en-CA" dirty="0" err="1"/>
              <a:t>out_min</a:t>
            </a:r>
            <a:r>
              <a:rPr lang="en-CA" dirty="0"/>
              <a:t> {OUTPUT} &gt;= 0; </a:t>
            </a:r>
          </a:p>
          <a:p>
            <a:pPr marL="0" indent="0">
              <a:buNone/>
            </a:pPr>
            <a:r>
              <a:rPr lang="en-CA" dirty="0" err="1"/>
              <a:t>param</a:t>
            </a:r>
            <a:r>
              <a:rPr lang="en-CA" dirty="0"/>
              <a:t> </a:t>
            </a:r>
            <a:r>
              <a:rPr lang="en-CA" dirty="0" err="1"/>
              <a:t>out_max</a:t>
            </a:r>
            <a:r>
              <a:rPr lang="en-CA" dirty="0"/>
              <a:t> {i in OUTPUT} &gt;= </a:t>
            </a:r>
            <a:r>
              <a:rPr lang="en-CA" dirty="0" err="1"/>
              <a:t>out_min</a:t>
            </a:r>
            <a:r>
              <a:rPr lang="en-CA" dirty="0"/>
              <a:t>[i];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err="1"/>
              <a:t>param</a:t>
            </a:r>
            <a:r>
              <a:rPr lang="en-CA" dirty="0"/>
              <a:t> </a:t>
            </a:r>
            <a:r>
              <a:rPr lang="en-CA" dirty="0" err="1"/>
              <a:t>io</a:t>
            </a:r>
            <a:r>
              <a:rPr lang="en-CA" dirty="0"/>
              <a:t> {OUTPUT,INPUT} &gt;= 0;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err="1"/>
              <a:t>var</a:t>
            </a:r>
            <a:r>
              <a:rPr lang="en-CA" dirty="0"/>
              <a:t> X {j in INPUT} &gt;= </a:t>
            </a:r>
            <a:r>
              <a:rPr lang="en-CA" dirty="0" err="1"/>
              <a:t>in_min</a:t>
            </a:r>
            <a:r>
              <a:rPr lang="en-CA" dirty="0"/>
              <a:t>[j], &lt;= </a:t>
            </a:r>
            <a:r>
              <a:rPr lang="en-CA" dirty="0" err="1"/>
              <a:t>in_max</a:t>
            </a:r>
            <a:r>
              <a:rPr lang="en-CA" dirty="0"/>
              <a:t>[j]; </a:t>
            </a:r>
          </a:p>
          <a:p>
            <a:pPr marL="0" indent="0">
              <a:buNone/>
            </a:pPr>
            <a:r>
              <a:rPr lang="en-CA" dirty="0"/>
              <a:t>minimize </a:t>
            </a:r>
            <a:r>
              <a:rPr lang="en-CA" dirty="0" err="1"/>
              <a:t>Total_Cost</a:t>
            </a:r>
            <a:r>
              <a:rPr lang="en-CA" dirty="0"/>
              <a:t>: sum {j in INPUT} cost[j] * X[j]; </a:t>
            </a:r>
          </a:p>
          <a:p>
            <a:pPr marL="0" indent="0">
              <a:buNone/>
            </a:pPr>
            <a:r>
              <a:rPr lang="en-CA" dirty="0"/>
              <a:t>subject to Outputs {i in OUTPUT}: 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out_min</a:t>
            </a:r>
            <a:r>
              <a:rPr lang="en-CA" dirty="0"/>
              <a:t>[i] &lt;= sum {j in INPUT} </a:t>
            </a:r>
            <a:r>
              <a:rPr lang="en-CA" dirty="0" err="1"/>
              <a:t>io</a:t>
            </a:r>
            <a:r>
              <a:rPr lang="en-CA" dirty="0"/>
              <a:t>[</a:t>
            </a:r>
            <a:r>
              <a:rPr lang="en-CA" dirty="0" err="1"/>
              <a:t>i,j</a:t>
            </a:r>
            <a:r>
              <a:rPr lang="en-CA" dirty="0"/>
              <a:t>] * X[j] &lt;= </a:t>
            </a:r>
            <a:r>
              <a:rPr lang="en-CA" dirty="0" err="1"/>
              <a:t>out_max</a:t>
            </a:r>
            <a:r>
              <a:rPr lang="en-CA" dirty="0"/>
              <a:t>[i];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6211669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900" dirty="0">
                <a:hlinkClick r:id="rId2"/>
              </a:rPr>
              <a:t>http://ampl.com/BOOK/EXAMPLES/EXAMPLES2/blend.mod</a:t>
            </a:r>
            <a:r>
              <a:rPr lang="en-CA" sz="9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8BA1A4-B7EC-4F1C-92E0-BAC59F16794D}"/>
                  </a:ext>
                </a:extLst>
              </p:cNvPr>
              <p:cNvSpPr txBox="1"/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subject to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8BA1A4-B7EC-4F1C-92E0-BAC59F167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blipFill>
                <a:blip r:embed="rId3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635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E868-0DF5-4102-8EF8-013D3290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3C0CB-50B7-4CD5-B87E-7EE7A36E11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cvxpy</a:t>
            </a:r>
            <a:r>
              <a:rPr lang="en-US" dirty="0"/>
              <a:t> as cp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the dimensions</a:t>
            </a:r>
          </a:p>
          <a:p>
            <a:pPr marL="0" indent="0">
              <a:buNone/>
            </a:pPr>
            <a:r>
              <a:rPr lang="en-US" dirty="0"/>
              <a:t>m = 20</a:t>
            </a:r>
          </a:p>
          <a:p>
            <a:pPr marL="0" indent="0">
              <a:buNone/>
            </a:pPr>
            <a:r>
              <a:rPr lang="en-US" dirty="0"/>
              <a:t>n = 10</a:t>
            </a:r>
          </a:p>
          <a:p>
            <a:pPr marL="0" indent="0">
              <a:buNone/>
            </a:pPr>
            <a:r>
              <a:rPr lang="en-US" dirty="0"/>
              <a:t>p = 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Generate random data</a:t>
            </a:r>
          </a:p>
          <a:p>
            <a:pPr marL="0" indent="0">
              <a:buNone/>
            </a:pPr>
            <a:r>
              <a:rPr lang="en-US" dirty="0"/>
              <a:t>A = </a:t>
            </a:r>
            <a:r>
              <a:rPr lang="en-US" dirty="0" err="1"/>
              <a:t>np.random.randn</a:t>
            </a:r>
            <a:r>
              <a:rPr lang="en-US" dirty="0"/>
              <a:t>(m, n)</a:t>
            </a:r>
          </a:p>
          <a:p>
            <a:pPr marL="0" indent="0">
              <a:buNone/>
            </a:pPr>
            <a:r>
              <a:rPr lang="en-US" dirty="0"/>
              <a:t>b = </a:t>
            </a:r>
            <a:r>
              <a:rPr lang="en-US" dirty="0" err="1"/>
              <a:t>np.random.randn</a:t>
            </a:r>
            <a:r>
              <a:rPr lang="en-US" dirty="0"/>
              <a:t>(m)  # Change this line</a:t>
            </a:r>
          </a:p>
          <a:p>
            <a:pPr marL="0" indent="0">
              <a:buNone/>
            </a:pPr>
            <a:r>
              <a:rPr lang="en-US" dirty="0"/>
              <a:t>C = </a:t>
            </a:r>
            <a:r>
              <a:rPr lang="en-US" dirty="0" err="1"/>
              <a:t>np.random.randn</a:t>
            </a:r>
            <a:r>
              <a:rPr lang="en-US" dirty="0"/>
              <a:t>(p, n)</a:t>
            </a:r>
          </a:p>
          <a:p>
            <a:pPr marL="0" indent="0">
              <a:buNone/>
            </a:pPr>
            <a:r>
              <a:rPr lang="en-US" dirty="0"/>
              <a:t>d = </a:t>
            </a:r>
            <a:r>
              <a:rPr lang="en-US" dirty="0" err="1"/>
              <a:t>np.random.randn</a:t>
            </a:r>
            <a:r>
              <a:rPr lang="en-US" dirty="0"/>
              <a:t>(p)</a:t>
            </a:r>
          </a:p>
          <a:p>
            <a:pPr marL="0" indent="0">
              <a:buNone/>
            </a:pPr>
            <a:r>
              <a:rPr lang="en-US" dirty="0"/>
              <a:t>e = </a:t>
            </a:r>
            <a:r>
              <a:rPr lang="en-US" dirty="0" err="1"/>
              <a:t>np.random.rand</a:t>
            </a:r>
            <a:r>
              <a:rPr lang="en-US" dirty="0"/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96819A-4BCF-4595-9BF6-43792465C0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# Define the optimization variable</a:t>
            </a:r>
          </a:p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cp.Variable</a:t>
            </a:r>
            <a:r>
              <a:rPr lang="en-US" dirty="0"/>
              <a:t>(n)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the objective function</a:t>
            </a:r>
          </a:p>
          <a:p>
            <a:pPr marL="0" indent="0">
              <a:buNone/>
            </a:pPr>
            <a:r>
              <a:rPr lang="en-US" dirty="0"/>
              <a:t>objective = </a:t>
            </a:r>
            <a:r>
              <a:rPr lang="en-US" dirty="0" err="1"/>
              <a:t>cp.Minimize</a:t>
            </a:r>
            <a:r>
              <a:rPr lang="en-US" dirty="0"/>
              <a:t>(</a:t>
            </a:r>
            <a:r>
              <a:rPr lang="en-US" dirty="0" err="1"/>
              <a:t>cp.sum_squares</a:t>
            </a:r>
            <a:r>
              <a:rPr lang="en-US" dirty="0"/>
              <a:t>(A @ x - b))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the constraints</a:t>
            </a:r>
          </a:p>
          <a:p>
            <a:pPr marL="0" indent="0">
              <a:buNone/>
            </a:pPr>
            <a:r>
              <a:rPr lang="en-US" dirty="0"/>
              <a:t>constraints = [</a:t>
            </a:r>
            <a:r>
              <a:rPr lang="en-US" dirty="0" err="1"/>
              <a:t>cp.norm</a:t>
            </a:r>
            <a:r>
              <a:rPr lang="en-US" dirty="0"/>
              <a:t>(x, "inf") &lt;= e, C @ x == d]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and solve the problem</a:t>
            </a:r>
          </a:p>
          <a:p>
            <a:pPr marL="0" indent="0">
              <a:buNone/>
            </a:pPr>
            <a:r>
              <a:rPr lang="en-US" dirty="0"/>
              <a:t>problem = </a:t>
            </a:r>
            <a:r>
              <a:rPr lang="en-US" dirty="0" err="1"/>
              <a:t>cp.Problem</a:t>
            </a:r>
            <a:r>
              <a:rPr lang="en-US" dirty="0"/>
              <a:t>(objective, constraints)</a:t>
            </a:r>
          </a:p>
          <a:p>
            <a:pPr marL="0" indent="0">
              <a:buNone/>
            </a:pPr>
            <a:r>
              <a:rPr lang="en-US" dirty="0" err="1"/>
              <a:t>problem.solve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 err="1"/>
              <a:t>x.value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AC742C-F866-4CF5-913D-F6CF97C29C6A}"/>
                  </a:ext>
                </a:extLst>
              </p:cNvPr>
              <p:cNvSpPr txBox="1"/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subject to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AC742C-F866-4CF5-913D-F6CF97C29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blipFill>
                <a:blip r:embed="rId2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236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006D-88FA-4234-825B-B7E98B2D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63A31-44B5-4A9D-A083-4ADF376EDD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library(CVXR)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the dimensions</a:t>
            </a:r>
          </a:p>
          <a:p>
            <a:pPr marL="0" indent="0">
              <a:buNone/>
            </a:pPr>
            <a:r>
              <a:rPr lang="en-US" dirty="0"/>
              <a:t>m &lt;- 20</a:t>
            </a:r>
          </a:p>
          <a:p>
            <a:pPr marL="0" indent="0">
              <a:buNone/>
            </a:pPr>
            <a:r>
              <a:rPr lang="en-US" dirty="0"/>
              <a:t>n &lt;- 10</a:t>
            </a:r>
          </a:p>
          <a:p>
            <a:pPr marL="0" indent="0">
              <a:buNone/>
            </a:pPr>
            <a:r>
              <a:rPr lang="en-US" dirty="0"/>
              <a:t>p &lt;- 4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Generate random data</a:t>
            </a:r>
          </a:p>
          <a:p>
            <a:pPr marL="0" indent="0">
              <a:buNone/>
            </a:pPr>
            <a:r>
              <a:rPr lang="en-US" dirty="0"/>
              <a:t>A &lt;- matrix(</a:t>
            </a:r>
            <a:r>
              <a:rPr lang="en-US" dirty="0" err="1"/>
              <a:t>rnorm</a:t>
            </a:r>
            <a:r>
              <a:rPr lang="en-US" dirty="0"/>
              <a:t>(m*n), m, n)</a:t>
            </a:r>
          </a:p>
          <a:p>
            <a:pPr marL="0" indent="0">
              <a:buNone/>
            </a:pPr>
            <a:r>
              <a:rPr lang="en-US" dirty="0"/>
              <a:t>b &lt;- </a:t>
            </a:r>
            <a:r>
              <a:rPr lang="en-US" dirty="0" err="1"/>
              <a:t>rnorm</a:t>
            </a:r>
            <a:r>
              <a:rPr lang="en-US" dirty="0"/>
              <a:t>(m)</a:t>
            </a:r>
          </a:p>
          <a:p>
            <a:pPr marL="0" indent="0">
              <a:buNone/>
            </a:pPr>
            <a:r>
              <a:rPr lang="en-US" dirty="0"/>
              <a:t>C &lt;- matrix(</a:t>
            </a:r>
            <a:r>
              <a:rPr lang="en-US" dirty="0" err="1"/>
              <a:t>rnorm</a:t>
            </a:r>
            <a:r>
              <a:rPr lang="en-US" dirty="0"/>
              <a:t>(p*n), p, n)</a:t>
            </a:r>
          </a:p>
          <a:p>
            <a:pPr marL="0" indent="0">
              <a:buNone/>
            </a:pPr>
            <a:r>
              <a:rPr lang="en-US" dirty="0"/>
              <a:t>d &lt;- matrix(</a:t>
            </a:r>
            <a:r>
              <a:rPr lang="en-US" dirty="0" err="1"/>
              <a:t>rnorm</a:t>
            </a:r>
            <a:r>
              <a:rPr lang="en-US" dirty="0"/>
              <a:t>(p), p, 1)</a:t>
            </a:r>
          </a:p>
          <a:p>
            <a:pPr marL="0" indent="0">
              <a:buNone/>
            </a:pPr>
            <a:r>
              <a:rPr lang="en-US" dirty="0"/>
              <a:t>e &lt;- </a:t>
            </a:r>
            <a:r>
              <a:rPr lang="en-US" dirty="0" err="1"/>
              <a:t>runif</a:t>
            </a:r>
            <a:r>
              <a:rPr lang="en-US" dirty="0"/>
              <a:t>(1)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the optimization variable</a:t>
            </a:r>
          </a:p>
          <a:p>
            <a:pPr marL="0" indent="0">
              <a:buNone/>
            </a:pPr>
            <a:r>
              <a:rPr lang="en-US" dirty="0"/>
              <a:t>x &lt;- Variable(n)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CC85F9-2104-4E07-8CB2-E1F390A546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the objective function</a:t>
            </a:r>
          </a:p>
          <a:p>
            <a:pPr marL="0" indent="0">
              <a:buNone/>
            </a:pPr>
            <a:r>
              <a:rPr lang="en-US" dirty="0"/>
              <a:t>objective &lt;- Minimize(</a:t>
            </a:r>
            <a:r>
              <a:rPr lang="en-US" dirty="0" err="1"/>
              <a:t>sum_squares</a:t>
            </a:r>
            <a:r>
              <a:rPr lang="en-US" dirty="0"/>
              <a:t>(A %*% x - b))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the constraints</a:t>
            </a:r>
          </a:p>
          <a:p>
            <a:pPr marL="0" indent="0">
              <a:buNone/>
            </a:pPr>
            <a:r>
              <a:rPr lang="en-US" dirty="0"/>
              <a:t>constraints &lt;- list(</a:t>
            </a:r>
            <a:r>
              <a:rPr lang="en-US" dirty="0" err="1"/>
              <a:t>pnorm</a:t>
            </a:r>
            <a:r>
              <a:rPr lang="en-US" dirty="0"/>
              <a:t>(x, "inf") &lt;= e, C %*% x == 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and solve the problem</a:t>
            </a:r>
          </a:p>
          <a:p>
            <a:pPr marL="0" indent="0">
              <a:buNone/>
            </a:pPr>
            <a:r>
              <a:rPr lang="en-US" dirty="0"/>
              <a:t>problem &lt;- Problem(objective, constraints)</a:t>
            </a:r>
          </a:p>
          <a:p>
            <a:pPr marL="0" indent="0">
              <a:buNone/>
            </a:pPr>
            <a:r>
              <a:rPr lang="en-US" dirty="0"/>
              <a:t>result &lt;- solve(problem)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C79A82-B9CD-4A96-8645-EEC796AD8220}"/>
                  </a:ext>
                </a:extLst>
              </p:cNvPr>
              <p:cNvSpPr txBox="1"/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subject to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C79A82-B9CD-4A96-8645-EEC796AD8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blipFill>
                <a:blip r:embed="rId2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4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85C6-951F-439C-8567-9599FB8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0EE-EA09-4F1C-BD69-7F6D00F5D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GenAI</a:t>
            </a:r>
            <a:r>
              <a:rPr lang="en-US" dirty="0"/>
              <a:t> allowed but</a:t>
            </a:r>
          </a:p>
          <a:p>
            <a:pPr lvl="1"/>
            <a:r>
              <a:rPr lang="en-US" dirty="0"/>
              <a:t>Only to gather information, </a:t>
            </a:r>
            <a:r>
              <a:rPr lang="en-US" b="1" dirty="0"/>
              <a:t>partial </a:t>
            </a:r>
            <a:r>
              <a:rPr lang="en-US" dirty="0"/>
              <a:t>help on submissions, coding…</a:t>
            </a:r>
          </a:p>
          <a:p>
            <a:pPr lvl="1"/>
            <a:r>
              <a:rPr lang="en-US" dirty="0"/>
              <a:t>Still accountable for submission; explain submission if requested</a:t>
            </a:r>
          </a:p>
          <a:p>
            <a:pPr lvl="1"/>
            <a:r>
              <a:rPr lang="en-US" dirty="0"/>
              <a:t>You are responsible for your own learning</a:t>
            </a:r>
          </a:p>
          <a:p>
            <a:r>
              <a:rPr lang="en-US" dirty="0"/>
              <a:t>Not allowed</a:t>
            </a:r>
          </a:p>
          <a:p>
            <a:pPr lvl="1"/>
            <a:r>
              <a:rPr lang="en-US" dirty="0"/>
              <a:t>Submit straight answer from </a:t>
            </a:r>
            <a:r>
              <a:rPr lang="en-US" dirty="0" err="1"/>
              <a:t>GenAI</a:t>
            </a:r>
            <a:r>
              <a:rPr lang="en-US" dirty="0"/>
              <a:t>; you need to validate and explain</a:t>
            </a:r>
          </a:p>
          <a:p>
            <a:pPr lvl="1"/>
            <a:r>
              <a:rPr lang="en-US" dirty="0"/>
              <a:t>Submit someone else solution (plagiarism)</a:t>
            </a:r>
          </a:p>
          <a:p>
            <a:pPr lvl="1"/>
            <a:r>
              <a:rPr lang="en-US" dirty="0"/>
              <a:t>Submit your own solution from another course (self-plagiarism)</a:t>
            </a:r>
          </a:p>
          <a:p>
            <a:pPr lvl="1"/>
            <a:r>
              <a:rPr lang="en-US" dirty="0"/>
              <a:t>Use code without a license (copyright violation)</a:t>
            </a:r>
          </a:p>
          <a:p>
            <a:pPr lvl="1"/>
            <a:r>
              <a:rPr lang="en-US" dirty="0"/>
              <a:t>Submit copyrighted material without permission in your assignments</a:t>
            </a:r>
          </a:p>
          <a:p>
            <a:r>
              <a:rPr lang="en-US" dirty="0"/>
              <a:t>If you are running out of time…</a:t>
            </a:r>
          </a:p>
          <a:p>
            <a:pPr lvl="1"/>
            <a:r>
              <a:rPr lang="en-US" dirty="0"/>
              <a:t>Request an extension of the deadline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61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3D5D-483F-4BC1-A3C6-256C8FEB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7FB34-31C7-4C4E-BBF5-4B1E5B1B49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using Convex, SCS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the dimensions</a:t>
            </a:r>
          </a:p>
          <a:p>
            <a:pPr marL="0" indent="0">
              <a:buNone/>
            </a:pPr>
            <a:r>
              <a:rPr lang="en-US" dirty="0"/>
              <a:t>m = 20</a:t>
            </a:r>
          </a:p>
          <a:p>
            <a:pPr marL="0" indent="0">
              <a:buNone/>
            </a:pPr>
            <a:r>
              <a:rPr lang="en-US" dirty="0"/>
              <a:t>n = 10</a:t>
            </a:r>
          </a:p>
          <a:p>
            <a:pPr marL="0" indent="0">
              <a:buNone/>
            </a:pPr>
            <a:r>
              <a:rPr lang="en-US" dirty="0"/>
              <a:t>p = 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Generate random data</a:t>
            </a:r>
          </a:p>
          <a:p>
            <a:pPr marL="0" indent="0">
              <a:buNone/>
            </a:pPr>
            <a:r>
              <a:rPr lang="en-US" dirty="0"/>
              <a:t>A = </a:t>
            </a:r>
            <a:r>
              <a:rPr lang="en-US" dirty="0" err="1"/>
              <a:t>randn</a:t>
            </a:r>
            <a:r>
              <a:rPr lang="en-US" dirty="0"/>
              <a:t>(m, n)</a:t>
            </a:r>
          </a:p>
          <a:p>
            <a:pPr marL="0" indent="0">
              <a:buNone/>
            </a:pPr>
            <a:r>
              <a:rPr lang="en-US" dirty="0"/>
              <a:t>b = </a:t>
            </a:r>
            <a:r>
              <a:rPr lang="en-US" dirty="0" err="1"/>
              <a:t>randn</a:t>
            </a:r>
            <a:r>
              <a:rPr lang="en-US" dirty="0"/>
              <a:t>(m)</a:t>
            </a:r>
          </a:p>
          <a:p>
            <a:pPr marL="0" indent="0">
              <a:buNone/>
            </a:pPr>
            <a:r>
              <a:rPr lang="en-US" dirty="0"/>
              <a:t>C = </a:t>
            </a:r>
            <a:r>
              <a:rPr lang="en-US" dirty="0" err="1"/>
              <a:t>randn</a:t>
            </a:r>
            <a:r>
              <a:rPr lang="en-US" dirty="0"/>
              <a:t>(p, n)</a:t>
            </a:r>
          </a:p>
          <a:p>
            <a:pPr marL="0" indent="0">
              <a:buNone/>
            </a:pPr>
            <a:r>
              <a:rPr lang="en-US" dirty="0"/>
              <a:t>d = </a:t>
            </a:r>
            <a:r>
              <a:rPr lang="en-US" dirty="0" err="1"/>
              <a:t>randn</a:t>
            </a:r>
            <a:r>
              <a:rPr lang="en-US" dirty="0"/>
              <a:t>(p)</a:t>
            </a:r>
          </a:p>
          <a:p>
            <a:pPr marL="0" indent="0">
              <a:buNone/>
            </a:pPr>
            <a:r>
              <a:rPr lang="en-US" dirty="0"/>
              <a:t>e = rand()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839E9-868A-4A3B-8B7B-37CA9F4656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the optimization variable</a:t>
            </a:r>
          </a:p>
          <a:p>
            <a:pPr marL="0" indent="0">
              <a:buNone/>
            </a:pPr>
            <a:r>
              <a:rPr lang="en-US" dirty="0"/>
              <a:t>x = Variable(n)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the objective function</a:t>
            </a:r>
          </a:p>
          <a:p>
            <a:pPr marL="0" indent="0">
              <a:buNone/>
            </a:pPr>
            <a:r>
              <a:rPr lang="en-US" dirty="0"/>
              <a:t>objective = </a:t>
            </a:r>
            <a:r>
              <a:rPr lang="en-US" dirty="0" err="1"/>
              <a:t>sumsquares</a:t>
            </a:r>
            <a:r>
              <a:rPr lang="en-US" dirty="0"/>
              <a:t>(A * x - 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Define the constraints</a:t>
            </a:r>
          </a:p>
          <a:p>
            <a:pPr marL="0" indent="0">
              <a:buNone/>
            </a:pPr>
            <a:r>
              <a:rPr lang="en-US" dirty="0"/>
              <a:t>constraints = [norm(x, Inf) &lt;= e, C * x == d]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F12FC9-28E1-4A34-8408-423D2AE72B66}"/>
                  </a:ext>
                </a:extLst>
              </p:cNvPr>
              <p:cNvSpPr txBox="1"/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subject to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F12FC9-28E1-4A34-8408-423D2AE72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425" y="142875"/>
                <a:ext cx="3654655" cy="1552028"/>
              </a:xfrm>
              <a:prstGeom prst="rect">
                <a:avLst/>
              </a:prstGeom>
              <a:blipFill>
                <a:blip r:embed="rId2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02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307A-FD8C-4B43-BA8E-206855AC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Excel Spreadsheet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9A693-9CA9-49C5-BAE7-94BD2E7FD38C}"/>
              </a:ext>
            </a:extLst>
          </p:cNvPr>
          <p:cNvSpPr txBox="1"/>
          <p:nvPr/>
        </p:nvSpPr>
        <p:spPr>
          <a:xfrm>
            <a:off x="2051050" y="4191001"/>
            <a:ext cx="5354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Excel solution is </a:t>
            </a:r>
            <a:r>
              <a:rPr lang="en-CA" b="1" dirty="0">
                <a:solidFill>
                  <a:srgbClr val="FF0000"/>
                </a:solidFill>
              </a:rPr>
              <a:t>one</a:t>
            </a:r>
            <a:r>
              <a:rPr lang="en-CA" dirty="0"/>
              <a:t> of many possibilities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Solving small problems with Excel is handy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Color code your cells for easier debugging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If built-in solver fails, install </a:t>
            </a:r>
            <a:r>
              <a:rPr lang="en-CA" dirty="0" err="1"/>
              <a:t>OpenSolver</a:t>
            </a:r>
            <a:r>
              <a:rPr lang="en-CA" dirty="0"/>
              <a:t> add-on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31BEB-5E6F-461F-A492-895EC264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1" y="1587501"/>
            <a:ext cx="2315815" cy="2433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BF926-59A8-450A-A204-F7F61C8B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4385385"/>
            <a:ext cx="3025671" cy="201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31363-0761-4FCA-9863-8EA5504A1F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11" r="68333" b="57697"/>
          <a:stretch/>
        </p:blipFill>
        <p:spPr>
          <a:xfrm>
            <a:off x="2133601" y="1695272"/>
            <a:ext cx="4392109" cy="17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89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/>
              <a:t>Some guidelines for designing spreadsheets:</a:t>
            </a:r>
          </a:p>
          <a:p>
            <a:pPr marL="355600" indent="-355600">
              <a:buFont typeface="+mj-lt"/>
              <a:buAutoNum type="arabicPeriod"/>
            </a:pPr>
            <a:r>
              <a:rPr lang="en-US" b="1" dirty="0">
                <a:solidFill>
                  <a:srgbClr val="92D050"/>
                </a:solidFill>
              </a:rPr>
              <a:t>Plan </a:t>
            </a:r>
            <a:r>
              <a:rPr lang="en-CA" b="1" dirty="0">
                <a:solidFill>
                  <a:srgbClr val="92D050"/>
                </a:solidFill>
              </a:rPr>
              <a:t>the spreadsheet model</a:t>
            </a:r>
            <a:endParaRPr lang="en-US" b="1" dirty="0">
              <a:solidFill>
                <a:srgbClr val="92D050"/>
              </a:solidFill>
            </a:endParaRPr>
          </a:p>
          <a:p>
            <a:pPr marL="755650" lvl="1" indent="-355600">
              <a:buFont typeface="+mj-lt"/>
              <a:buAutoNum type="arabicPeriod"/>
            </a:pPr>
            <a:r>
              <a:rPr lang="en-US" dirty="0"/>
              <a:t>First, </a:t>
            </a:r>
            <a:r>
              <a:rPr lang="en-US" dirty="0">
                <a:solidFill>
                  <a:srgbClr val="FF0000"/>
                </a:solidFill>
              </a:rPr>
              <a:t>sketch</a:t>
            </a:r>
            <a:r>
              <a:rPr lang="en-US" dirty="0"/>
              <a:t> a diagram of the spreadsheet you intend to create. That’s right, move away from the computer and </a:t>
            </a:r>
            <a:r>
              <a:rPr lang="en-US" b="1" dirty="0">
                <a:solidFill>
                  <a:srgbClr val="FF0000"/>
                </a:solidFill>
              </a:rPr>
              <a:t>think before you act</a:t>
            </a:r>
            <a:r>
              <a:rPr lang="en-US" dirty="0"/>
              <a:t>!</a:t>
            </a:r>
          </a:p>
          <a:p>
            <a:pPr marL="755650" lvl="1" indent="-355600">
              <a:buFont typeface="+mj-lt"/>
              <a:buAutoNum type="arabicPeriod"/>
            </a:pPr>
            <a:r>
              <a:rPr lang="en-US" dirty="0"/>
              <a:t>Next, </a:t>
            </a:r>
            <a:r>
              <a:rPr lang="en-US" dirty="0">
                <a:solidFill>
                  <a:srgbClr val="FF0000"/>
                </a:solidFill>
              </a:rPr>
              <a:t>organize</a:t>
            </a:r>
            <a:r>
              <a:rPr lang="en-US" dirty="0"/>
              <a:t> the spreadsheet into stages or steps. Again, write this down and prepare to follow your plan.</a:t>
            </a:r>
          </a:p>
          <a:p>
            <a:pPr marL="355600" indent="-355600">
              <a:buFont typeface="+mj-lt"/>
              <a:buAutoNum type="arabicPeriod"/>
            </a:pPr>
            <a:r>
              <a:rPr lang="en-CA" b="1" dirty="0">
                <a:solidFill>
                  <a:srgbClr val="92D050"/>
                </a:solidFill>
              </a:rPr>
              <a:t>Build the model</a:t>
            </a:r>
          </a:p>
          <a:p>
            <a:pPr marL="755650" lvl="1" indent="-355600">
              <a:buFont typeface="+mj-lt"/>
              <a:buAutoNum type="arabicPeriod"/>
            </a:pPr>
            <a:r>
              <a:rPr lang="en-US" dirty="0"/>
              <a:t>Now, </a:t>
            </a:r>
            <a:r>
              <a:rPr lang="en-US" dirty="0">
                <a:solidFill>
                  <a:srgbClr val="FF0000"/>
                </a:solidFill>
              </a:rPr>
              <a:t>develop a small prototype</a:t>
            </a:r>
            <a:r>
              <a:rPr lang="en-US" dirty="0"/>
              <a:t>. Don’t try to do everything at once.</a:t>
            </a:r>
          </a:p>
          <a:p>
            <a:pPr marL="755650" lvl="1" indent="-355600">
              <a:buFont typeface="+mj-lt"/>
              <a:buAutoNum type="arabicPeriod"/>
            </a:pPr>
            <a:r>
              <a:rPr lang="en-US" dirty="0"/>
              <a:t>Separate the input parameters from the calculations.</a:t>
            </a:r>
          </a:p>
          <a:p>
            <a:pPr marL="755650" lvl="1" indent="-355600">
              <a:buFont typeface="+mj-lt"/>
              <a:buAutoNum type="arabicPeriod"/>
            </a:pPr>
            <a:r>
              <a:rPr lang="en-CA" b="1" dirty="0">
                <a:solidFill>
                  <a:srgbClr val="FF0000"/>
                </a:solidFill>
              </a:rPr>
              <a:t>Test your prototype</a:t>
            </a:r>
            <a:r>
              <a:rPr lang="en-CA" dirty="0"/>
              <a:t>.</a:t>
            </a:r>
            <a:endParaRPr lang="en-US" dirty="0"/>
          </a:p>
          <a:p>
            <a:pPr marL="755650" lvl="1" indent="-355600">
              <a:buFont typeface="+mj-lt"/>
              <a:buAutoNum type="arabicPeriod"/>
            </a:pPr>
            <a:r>
              <a:rPr lang="en-US" dirty="0"/>
              <a:t>Document the spreadsheet so it is easy to use.</a:t>
            </a:r>
          </a:p>
          <a:p>
            <a:pPr marL="755650" lvl="1" indent="-355600">
              <a:buFont typeface="+mj-lt"/>
              <a:buAutoNum type="arabicPeriod"/>
            </a:pPr>
            <a:r>
              <a:rPr lang="en-CA" dirty="0"/>
              <a:t>Scale to full size.</a:t>
            </a:r>
          </a:p>
          <a:p>
            <a:pPr marL="355600" indent="-355600">
              <a:buFont typeface="+mj-lt"/>
              <a:buAutoNum type="arabicPeriod"/>
            </a:pPr>
            <a:r>
              <a:rPr lang="en-CA" b="1" dirty="0">
                <a:solidFill>
                  <a:srgbClr val="92D050"/>
                </a:solidFill>
              </a:rPr>
              <a:t>Test the model</a:t>
            </a:r>
          </a:p>
          <a:p>
            <a:pPr marL="355600" indent="-355600">
              <a:buFont typeface="+mj-lt"/>
              <a:buAutoNum type="arabicPeriod"/>
            </a:pPr>
            <a:r>
              <a:rPr lang="en-CA" b="1" dirty="0">
                <a:solidFill>
                  <a:srgbClr val="92D050"/>
                </a:solidFill>
              </a:rPr>
              <a:t>Analyze the model </a:t>
            </a:r>
            <a:r>
              <a:rPr lang="en-CA" dirty="0"/>
              <a:t>and its results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94262" y="0"/>
            <a:ext cx="247373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7273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  <a:p>
            <a:pPr lvl="1"/>
            <a:r>
              <a:rPr lang="en-US" dirty="0"/>
              <a:t>classification of optimization problems</a:t>
            </a:r>
          </a:p>
          <a:p>
            <a:r>
              <a:rPr lang="en-US" dirty="0"/>
              <a:t>learning objectives</a:t>
            </a:r>
          </a:p>
          <a:p>
            <a:pPr lvl="1"/>
            <a:r>
              <a:rPr lang="en-US" dirty="0"/>
              <a:t>recognize hard vs. easy optimization problem</a:t>
            </a:r>
          </a:p>
          <a:p>
            <a:pPr lvl="1"/>
            <a:r>
              <a:rPr lang="en-US" dirty="0"/>
              <a:t>classify optimization problems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8315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Easy vs. Hard </a:t>
            </a:r>
            <a:br>
              <a:rPr lang="en-CA" dirty="0"/>
            </a:br>
            <a:r>
              <a:rPr lang="en-CA" dirty="0"/>
              <a:t>Optimization problems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685800"/>
          </a:xfrm>
        </p:spPr>
        <p:txBody>
          <a:bodyPr/>
          <a:lstStyle/>
          <a:p>
            <a:r>
              <a:rPr lang="en-CA" dirty="0"/>
              <a:t>min objective under constraints</a:t>
            </a:r>
          </a:p>
          <a:p>
            <a:endParaRPr lang="en-CA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12984" y="4871891"/>
                <a:ext cx="91660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≤0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=0;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984" y="4871891"/>
                <a:ext cx="9166035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53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80A7-7246-4A60-9E20-ED6AD1AA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Easy vs.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ADC93-09E9-406B-B742-DD94FA958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Easy (means polynomial)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8C95D1-652D-4FBF-AECD-C19559A355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/>
              <a:t>Convex problems</a:t>
            </a:r>
          </a:p>
          <a:p>
            <a:r>
              <a:rPr lang="en-CA" dirty="0"/>
              <a:t>Small size problems</a:t>
            </a:r>
          </a:p>
          <a:p>
            <a:r>
              <a:rPr lang="en-CA" dirty="0"/>
              <a:t>Problems on which you exploit the structure to</a:t>
            </a:r>
          </a:p>
          <a:p>
            <a:pPr lvl="1"/>
            <a:r>
              <a:rPr lang="en-CA" dirty="0"/>
              <a:t> reduce them to lower dimension or </a:t>
            </a:r>
          </a:p>
          <a:p>
            <a:pPr lvl="1"/>
            <a:r>
              <a:rPr lang="en-CA" dirty="0"/>
              <a:t>Apply a customized highly efficient algorithm</a:t>
            </a:r>
          </a:p>
          <a:p>
            <a:pPr lvl="1"/>
            <a:r>
              <a:rPr lang="en-CA" dirty="0"/>
              <a:t>Remember COSC 320:</a:t>
            </a:r>
          </a:p>
          <a:p>
            <a:pPr lvl="2"/>
            <a:r>
              <a:rPr lang="en-CA" dirty="0"/>
              <a:t>Matching problems</a:t>
            </a:r>
          </a:p>
          <a:p>
            <a:pPr lvl="2"/>
            <a:r>
              <a:rPr lang="en-CA" dirty="0"/>
              <a:t>Greedy algorithms</a:t>
            </a:r>
          </a:p>
          <a:p>
            <a:pPr lvl="2"/>
            <a:r>
              <a:rPr lang="en-CA" dirty="0"/>
              <a:t>Dynamic programming</a:t>
            </a:r>
          </a:p>
          <a:p>
            <a:pPr lvl="2"/>
            <a:r>
              <a:rPr lang="en-CA" dirty="0"/>
              <a:t>Divide and conquer</a:t>
            </a:r>
          </a:p>
          <a:p>
            <a:pPr lvl="2"/>
            <a:r>
              <a:rPr lang="en-CA" dirty="0"/>
              <a:t>Network 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573ACD-FA6D-4E98-8A86-3CBFCB50A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Hard (means NP-Hard)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44B776-F4D3-4852-8C7E-2F990F33A11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/>
              <a:t>“Large” problems</a:t>
            </a:r>
          </a:p>
          <a:p>
            <a:pPr lvl="1"/>
            <a:r>
              <a:rPr lang="en-CA" dirty="0"/>
              <a:t>Size depends on problem structure</a:t>
            </a:r>
          </a:p>
          <a:p>
            <a:pPr lvl="2"/>
            <a:r>
              <a:rPr lang="en-CA" dirty="0"/>
              <a:t>Sparse linear programs can have millions or billions of variables</a:t>
            </a:r>
          </a:p>
          <a:p>
            <a:pPr lvl="2"/>
            <a:r>
              <a:rPr lang="en-CA" dirty="0"/>
              <a:t>Integer programs may take long time with 20 variables</a:t>
            </a:r>
          </a:p>
          <a:p>
            <a:pPr lvl="2"/>
            <a:r>
              <a:rPr lang="en-CA" dirty="0"/>
              <a:t>Anything in between</a:t>
            </a:r>
          </a:p>
          <a:p>
            <a:pPr lvl="1"/>
            <a:r>
              <a:rPr lang="en-CA" dirty="0"/>
              <a:t>Structure helps a lot</a:t>
            </a:r>
          </a:p>
          <a:p>
            <a:pPr lvl="2"/>
            <a:r>
              <a:rPr lang="en-CA" dirty="0"/>
              <a:t>Network flow allows to solve large scale integer programs with specific structures</a:t>
            </a:r>
          </a:p>
          <a:p>
            <a:pPr lvl="2"/>
            <a:r>
              <a:rPr lang="en-CA" dirty="0"/>
              <a:t>Graph algorithms</a:t>
            </a:r>
          </a:p>
          <a:p>
            <a:r>
              <a:rPr lang="en-CA" dirty="0"/>
              <a:t>Nonconvex problems</a:t>
            </a:r>
          </a:p>
          <a:p>
            <a:pPr lvl="1"/>
            <a:r>
              <a:rPr lang="en-CA" dirty="0"/>
              <a:t>Integer programs</a:t>
            </a:r>
          </a:p>
          <a:p>
            <a:pPr lvl="1"/>
            <a:r>
              <a:rPr lang="en-CA" dirty="0"/>
              <a:t>Nonlinear</a:t>
            </a:r>
          </a:p>
          <a:p>
            <a:pPr lvl="2"/>
            <a:r>
              <a:rPr lang="en-CA" dirty="0"/>
              <a:t>Nonconvex quadratic</a:t>
            </a:r>
          </a:p>
          <a:p>
            <a:pPr lvl="2"/>
            <a:r>
              <a:rPr lang="en-CA" dirty="0"/>
              <a:t>nonquadratic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A95D2-DFC0-4B26-8626-DAFFA3CA220C}"/>
              </a:ext>
            </a:extLst>
          </p:cNvPr>
          <p:cNvSpPr txBox="1"/>
          <p:nvPr/>
        </p:nvSpPr>
        <p:spPr>
          <a:xfrm>
            <a:off x="1581679" y="6119595"/>
            <a:ext cx="887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If your problem is small, any method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Reinforced concrete beams: 3 discrete variables with 5,000 possibilities so use brute force!</a:t>
            </a:r>
          </a:p>
        </p:txBody>
      </p:sp>
    </p:spTree>
    <p:extLst>
      <p:ext uri="{BB962C8B-B14F-4D97-AF65-F5344CB8AC3E}">
        <p14:creationId xmlns:p14="http://schemas.microsoft.com/office/powerpoint/2010/main" val="2353864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595563" y="776288"/>
          <a:ext cx="6627812" cy="520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Organization Chart" r:id="rId3" imgW="3651120" imgH="2743200" progId="OrgPlusWOPX.4">
                  <p:embed followColorScheme="full"/>
                </p:oleObj>
              </mc:Choice>
              <mc:Fallback>
                <p:oleObj name="Organization Chart" r:id="rId3" imgW="3651120" imgH="2743200" progId="OrgPlusWOPX.4">
                  <p:embed followColorScheme="full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5563" y="776288"/>
                        <a:ext cx="6627812" cy="520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8F1538E-3D71-41AA-8CD2-C69F62EDDE1E}"/>
              </a:ext>
            </a:extLst>
          </p:cNvPr>
          <p:cNvSpPr/>
          <p:nvPr/>
        </p:nvSpPr>
        <p:spPr>
          <a:xfrm>
            <a:off x="3352800" y="2667000"/>
            <a:ext cx="4800601" cy="533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2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Hardness: Convex vs. nonconvex</a:t>
            </a:r>
          </a:p>
          <a:p>
            <a:pPr lvl="1"/>
            <a:r>
              <a:rPr lang="en-CA" dirty="0"/>
              <a:t>Continuous vs. discrete</a:t>
            </a:r>
          </a:p>
          <a:p>
            <a:pPr lvl="1"/>
            <a:endParaRPr lang="en-CA" dirty="0"/>
          </a:p>
          <a:p>
            <a:endParaRPr lang="en-CA" dirty="0"/>
          </a:p>
          <a:p>
            <a:r>
              <a:rPr lang="en-CA" dirty="0"/>
              <a:t>Speed</a:t>
            </a:r>
          </a:p>
          <a:p>
            <a:pPr lvl="1"/>
            <a:r>
              <a:rPr lang="en-CA" dirty="0"/>
              <a:t>scale: # variables, # constraints</a:t>
            </a:r>
          </a:p>
          <a:p>
            <a:pPr lvl="1"/>
            <a:r>
              <a:rPr lang="en-CA" dirty="0"/>
              <a:t>smooth vs. nonsmooth</a:t>
            </a:r>
          </a:p>
        </p:txBody>
      </p:sp>
    </p:spTree>
    <p:extLst>
      <p:ext uri="{BB962C8B-B14F-4D97-AF65-F5344CB8AC3E}">
        <p14:creationId xmlns:p14="http://schemas.microsoft.com/office/powerpoint/2010/main" val="1385867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36B9-6206-42C5-9BEA-D7F67CF9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B050"/>
                </a:solidFill>
              </a:rPr>
              <a:t>Convex</a:t>
            </a:r>
            <a:r>
              <a:rPr lang="en-CA" dirty="0"/>
              <a:t>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ED1EB-220A-4B13-B6FD-FEF34DA96E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CA" dirty="0"/>
                  <a:t>An optimization problem is </a:t>
                </a:r>
                <a:r>
                  <a:rPr lang="en-CA" dirty="0">
                    <a:solidFill>
                      <a:srgbClr val="00B050"/>
                    </a:solidFill>
                  </a:rPr>
                  <a:t>convex</a:t>
                </a:r>
                <a:r>
                  <a:rPr lang="en-CA" dirty="0"/>
                  <a:t> if</a:t>
                </a:r>
              </a:p>
              <a:p>
                <a:pPr lvl="1"/>
                <a:r>
                  <a:rPr lang="en-CA" dirty="0"/>
                  <a:t>The </a:t>
                </a:r>
                <a:r>
                  <a:rPr lang="en-CA" dirty="0">
                    <a:solidFill>
                      <a:srgbClr val="FF0000"/>
                    </a:solidFill>
                  </a:rPr>
                  <a:t>objective</a:t>
                </a:r>
                <a:r>
                  <a:rPr lang="en-CA" dirty="0"/>
                  <a:t> function is </a:t>
                </a:r>
                <a:r>
                  <a:rPr lang="en-CA" dirty="0">
                    <a:solidFill>
                      <a:srgbClr val="00B050"/>
                    </a:solidFill>
                  </a:rPr>
                  <a:t>convex</a:t>
                </a:r>
              </a:p>
              <a:p>
                <a:pPr lvl="1"/>
                <a:r>
                  <a:rPr lang="en-CA" dirty="0"/>
                  <a:t>The </a:t>
                </a:r>
                <a:r>
                  <a:rPr lang="en-CA" dirty="0">
                    <a:solidFill>
                      <a:srgbClr val="FF0000"/>
                    </a:solidFill>
                  </a:rPr>
                  <a:t>constraint</a:t>
                </a:r>
                <a:r>
                  <a:rPr lang="en-CA" dirty="0"/>
                  <a:t> set is </a:t>
                </a:r>
                <a:r>
                  <a:rPr lang="en-CA" dirty="0">
                    <a:solidFill>
                      <a:srgbClr val="00B050"/>
                    </a:solidFill>
                  </a:rPr>
                  <a:t>convex</a:t>
                </a:r>
              </a:p>
              <a:p>
                <a:pPr lvl="1"/>
                <a:endParaRPr lang="en-CA" dirty="0"/>
              </a:p>
              <a:p>
                <a:r>
                  <a:rPr lang="en-CA" dirty="0">
                    <a:solidFill>
                      <a:srgbClr val="00B050"/>
                    </a:solidFill>
                  </a:rPr>
                  <a:t>Convex</a:t>
                </a:r>
                <a:r>
                  <a:rPr lang="en-CA" dirty="0"/>
                  <a:t> problem examples: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CA" dirty="0"/>
                  <a:t> Linear programming problems are convex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CA" dirty="0"/>
                  <a:t> where f is a convex function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{0 :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≥0,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≥0, 2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A" dirty="0"/>
              </a:p>
              <a:p>
                <a:r>
                  <a:rPr lang="en-CA" dirty="0">
                    <a:solidFill>
                      <a:srgbClr val="00B0F0"/>
                    </a:solidFill>
                  </a:rPr>
                  <a:t>Nonconvex</a:t>
                </a:r>
                <a:r>
                  <a:rPr lang="en-CA" dirty="0"/>
                  <a:t> problems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:−3≤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≤6}</m:t>
                        </m:r>
                      </m:e>
                    </m:func>
                  </m:oMath>
                </a14:m>
                <a:r>
                  <a:rPr lang="en-CA" dirty="0"/>
                  <a:t> objective is nonconvex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≥1}</m:t>
                        </m:r>
                      </m:e>
                    </m:func>
                  </m:oMath>
                </a14:m>
                <a:r>
                  <a:rPr lang="en-CA" dirty="0"/>
                  <a:t> the constraint set is nonconvex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ED1EB-220A-4B13-B6FD-FEF34DA96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708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4DBB90-1B5C-4622-9759-ECFBC2631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447801"/>
            <a:ext cx="7772400" cy="2152650"/>
          </a:xfrm>
        </p:spPr>
        <p:txBody>
          <a:bodyPr>
            <a:normAutofit fontScale="90000"/>
          </a:bodyPr>
          <a:lstStyle/>
          <a:p>
            <a:r>
              <a:rPr lang="en-CA" dirty="0"/>
              <a:t>The only easy problems are </a:t>
            </a:r>
            <a:r>
              <a:rPr lang="en-CA" dirty="0">
                <a:solidFill>
                  <a:srgbClr val="00B050"/>
                </a:solidFill>
              </a:rPr>
              <a:t>convex</a:t>
            </a:r>
            <a:r>
              <a:rPr lang="en-CA" dirty="0"/>
              <a:t> problems</a:t>
            </a:r>
            <a:br>
              <a:rPr lang="en-CA" dirty="0"/>
            </a:br>
            <a:r>
              <a:rPr lang="en-CA" dirty="0"/>
              <a:t>(or </a:t>
            </a:r>
            <a:r>
              <a:rPr lang="en-CA" dirty="0">
                <a:solidFill>
                  <a:srgbClr val="00B050"/>
                </a:solidFill>
              </a:rPr>
              <a:t>small</a:t>
            </a:r>
            <a:r>
              <a:rPr lang="en-CA" dirty="0"/>
              <a:t> problems)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19544E-58D3-40D0-952C-4AB6ABFDD5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That does not mean we cannot solve hard problems!</a:t>
            </a:r>
          </a:p>
        </p:txBody>
      </p:sp>
    </p:spTree>
    <p:extLst>
      <p:ext uri="{BB962C8B-B14F-4D97-AF65-F5344CB8AC3E}">
        <p14:creationId xmlns:p14="http://schemas.microsoft.com/office/powerpoint/2010/main" val="241758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2157-BBA3-431E-A5A9-1D4517C1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1/Assignment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FA437-7F0D-4BE1-AFAE-BF90B84FB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Classify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Quadratic</a:t>
            </a:r>
          </a:p>
          <a:p>
            <a:r>
              <a:rPr lang="en-US" dirty="0"/>
              <a:t>Nonlinear</a:t>
            </a:r>
          </a:p>
          <a:p>
            <a:r>
              <a:rPr lang="en-US" dirty="0"/>
              <a:t>Smooth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Later</a:t>
            </a:r>
          </a:p>
          <a:p>
            <a:r>
              <a:rPr lang="en-US" dirty="0"/>
              <a:t>convex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ABBF9-2A12-466F-BBD7-B6A5AB94A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Solve using favorite environment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MATLAB</a:t>
            </a:r>
          </a:p>
          <a:p>
            <a:r>
              <a:rPr lang="en-US" dirty="0"/>
              <a:t>Julia</a:t>
            </a:r>
          </a:p>
          <a:p>
            <a:pPr marL="0" indent="0">
              <a:buNone/>
            </a:pPr>
            <a:r>
              <a:rPr lang="en-US" dirty="0"/>
              <a:t>Any other environment, check with your TA</a:t>
            </a:r>
          </a:p>
        </p:txBody>
      </p:sp>
    </p:spTree>
    <p:extLst>
      <p:ext uri="{BB962C8B-B14F-4D97-AF65-F5344CB8AC3E}">
        <p14:creationId xmlns:p14="http://schemas.microsoft.com/office/powerpoint/2010/main" val="708957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 free lunch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is </a:t>
            </a:r>
            <a:r>
              <a:rPr lang="en-CA" b="1" dirty="0">
                <a:solidFill>
                  <a:srgbClr val="FF0000"/>
                </a:solidFill>
              </a:rPr>
              <a:t>no universal algorithm </a:t>
            </a:r>
            <a:r>
              <a:rPr lang="en-CA" dirty="0"/>
              <a:t>that solves all optimization problems better than any other algorithm</a:t>
            </a:r>
          </a:p>
          <a:p>
            <a:r>
              <a:rPr lang="en-CA" dirty="0"/>
              <a:t>Taking advantage of </a:t>
            </a:r>
            <a:r>
              <a:rPr lang="en-CA" b="1" dirty="0">
                <a:solidFill>
                  <a:srgbClr val="FF0000"/>
                </a:solidFill>
              </a:rPr>
              <a:t>problem structure </a:t>
            </a:r>
            <a:r>
              <a:rPr lang="en-CA" dirty="0"/>
              <a:t>i.e. restricting to specific classes of optimization problem is key to achieve good performance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BDCC124-1D02-4AE5-BD4B-922470575AC1}"/>
              </a:ext>
            </a:extLst>
          </p:cNvPr>
          <p:cNvSpPr/>
          <p:nvPr/>
        </p:nvSpPr>
        <p:spPr>
          <a:xfrm>
            <a:off x="3505201" y="4672520"/>
            <a:ext cx="3824377" cy="1910842"/>
          </a:xfrm>
          <a:custGeom>
            <a:avLst/>
            <a:gdLst>
              <a:gd name="connsiteX0" fmla="*/ 0 w 3824377"/>
              <a:gd name="connsiteY0" fmla="*/ 295563 h 1334627"/>
              <a:gd name="connsiteX1" fmla="*/ 621101 w 3824377"/>
              <a:gd name="connsiteY1" fmla="*/ 1117948 h 1334627"/>
              <a:gd name="connsiteX2" fmla="*/ 2070339 w 3824377"/>
              <a:gd name="connsiteY2" fmla="*/ 1307729 h 1334627"/>
              <a:gd name="connsiteX3" fmla="*/ 3053750 w 3824377"/>
              <a:gd name="connsiteY3" fmla="*/ 652121 h 1334627"/>
              <a:gd name="connsiteX4" fmla="*/ 3370052 w 3824377"/>
              <a:gd name="connsiteY4" fmla="*/ 151789 h 1334627"/>
              <a:gd name="connsiteX5" fmla="*/ 3542581 w 3824377"/>
              <a:gd name="connsiteY5" fmla="*/ 8016 h 1334627"/>
              <a:gd name="connsiteX6" fmla="*/ 3824377 w 3824377"/>
              <a:gd name="connsiteY6" fmla="*/ 31019 h 1334627"/>
              <a:gd name="connsiteX0" fmla="*/ 0 w 3824377"/>
              <a:gd name="connsiteY0" fmla="*/ 295563 h 1334627"/>
              <a:gd name="connsiteX1" fmla="*/ 621101 w 3824377"/>
              <a:gd name="connsiteY1" fmla="*/ 1117948 h 1334627"/>
              <a:gd name="connsiteX2" fmla="*/ 2070339 w 3824377"/>
              <a:gd name="connsiteY2" fmla="*/ 1307729 h 1334627"/>
              <a:gd name="connsiteX3" fmla="*/ 3053750 w 3824377"/>
              <a:gd name="connsiteY3" fmla="*/ 652121 h 1334627"/>
              <a:gd name="connsiteX4" fmla="*/ 3232030 w 3824377"/>
              <a:gd name="connsiteY4" fmla="*/ 433585 h 1334627"/>
              <a:gd name="connsiteX5" fmla="*/ 3370052 w 3824377"/>
              <a:gd name="connsiteY5" fmla="*/ 151789 h 1334627"/>
              <a:gd name="connsiteX6" fmla="*/ 3542581 w 3824377"/>
              <a:gd name="connsiteY6" fmla="*/ 8016 h 1334627"/>
              <a:gd name="connsiteX7" fmla="*/ 3824377 w 3824377"/>
              <a:gd name="connsiteY7" fmla="*/ 31019 h 1334627"/>
              <a:gd name="connsiteX0" fmla="*/ 0 w 3824377"/>
              <a:gd name="connsiteY0" fmla="*/ 329750 h 1978461"/>
              <a:gd name="connsiteX1" fmla="*/ 621101 w 3824377"/>
              <a:gd name="connsiteY1" fmla="*/ 1152135 h 1978461"/>
              <a:gd name="connsiteX2" fmla="*/ 2070339 w 3824377"/>
              <a:gd name="connsiteY2" fmla="*/ 1341916 h 1978461"/>
              <a:gd name="connsiteX3" fmla="*/ 3053750 w 3824377"/>
              <a:gd name="connsiteY3" fmla="*/ 686308 h 1978461"/>
              <a:gd name="connsiteX4" fmla="*/ 3301041 w 3824377"/>
              <a:gd name="connsiteY4" fmla="*/ 1974520 h 1978461"/>
              <a:gd name="connsiteX5" fmla="*/ 3370052 w 3824377"/>
              <a:gd name="connsiteY5" fmla="*/ 185976 h 1978461"/>
              <a:gd name="connsiteX6" fmla="*/ 3542581 w 3824377"/>
              <a:gd name="connsiteY6" fmla="*/ 42203 h 1978461"/>
              <a:gd name="connsiteX7" fmla="*/ 3824377 w 3824377"/>
              <a:gd name="connsiteY7" fmla="*/ 65206 h 1978461"/>
              <a:gd name="connsiteX0" fmla="*/ 0 w 3824377"/>
              <a:gd name="connsiteY0" fmla="*/ 329750 h 1978461"/>
              <a:gd name="connsiteX1" fmla="*/ 621101 w 3824377"/>
              <a:gd name="connsiteY1" fmla="*/ 1152135 h 1978461"/>
              <a:gd name="connsiteX2" fmla="*/ 2070339 w 3824377"/>
              <a:gd name="connsiteY2" fmla="*/ 1341916 h 1978461"/>
              <a:gd name="connsiteX3" fmla="*/ 3053750 w 3824377"/>
              <a:gd name="connsiteY3" fmla="*/ 686308 h 1978461"/>
              <a:gd name="connsiteX4" fmla="*/ 3301041 w 3824377"/>
              <a:gd name="connsiteY4" fmla="*/ 1974520 h 1978461"/>
              <a:gd name="connsiteX5" fmla="*/ 3370052 w 3824377"/>
              <a:gd name="connsiteY5" fmla="*/ 185976 h 1978461"/>
              <a:gd name="connsiteX6" fmla="*/ 3542581 w 3824377"/>
              <a:gd name="connsiteY6" fmla="*/ 42203 h 1978461"/>
              <a:gd name="connsiteX7" fmla="*/ 3824377 w 3824377"/>
              <a:gd name="connsiteY7" fmla="*/ 65206 h 1978461"/>
              <a:gd name="connsiteX0" fmla="*/ 0 w 3824377"/>
              <a:gd name="connsiteY0" fmla="*/ 329750 h 1974524"/>
              <a:gd name="connsiteX1" fmla="*/ 621101 w 3824377"/>
              <a:gd name="connsiteY1" fmla="*/ 1152135 h 1974524"/>
              <a:gd name="connsiteX2" fmla="*/ 2070339 w 3824377"/>
              <a:gd name="connsiteY2" fmla="*/ 1341916 h 1974524"/>
              <a:gd name="connsiteX3" fmla="*/ 3053750 w 3824377"/>
              <a:gd name="connsiteY3" fmla="*/ 686308 h 1974524"/>
              <a:gd name="connsiteX4" fmla="*/ 3301041 w 3824377"/>
              <a:gd name="connsiteY4" fmla="*/ 1974520 h 1974524"/>
              <a:gd name="connsiteX5" fmla="*/ 3370052 w 3824377"/>
              <a:gd name="connsiteY5" fmla="*/ 185976 h 1974524"/>
              <a:gd name="connsiteX6" fmla="*/ 3542581 w 3824377"/>
              <a:gd name="connsiteY6" fmla="*/ 42203 h 1974524"/>
              <a:gd name="connsiteX7" fmla="*/ 3824377 w 3824377"/>
              <a:gd name="connsiteY7" fmla="*/ 65206 h 1974524"/>
              <a:gd name="connsiteX0" fmla="*/ 0 w 3824377"/>
              <a:gd name="connsiteY0" fmla="*/ 329750 h 1974524"/>
              <a:gd name="connsiteX1" fmla="*/ 621101 w 3824377"/>
              <a:gd name="connsiteY1" fmla="*/ 1152135 h 1974524"/>
              <a:gd name="connsiteX2" fmla="*/ 2070339 w 3824377"/>
              <a:gd name="connsiteY2" fmla="*/ 1341916 h 1974524"/>
              <a:gd name="connsiteX3" fmla="*/ 3030747 w 3824377"/>
              <a:gd name="connsiteY3" fmla="*/ 577040 h 1974524"/>
              <a:gd name="connsiteX4" fmla="*/ 3301041 w 3824377"/>
              <a:gd name="connsiteY4" fmla="*/ 1974520 h 1974524"/>
              <a:gd name="connsiteX5" fmla="*/ 3370052 w 3824377"/>
              <a:gd name="connsiteY5" fmla="*/ 185976 h 1974524"/>
              <a:gd name="connsiteX6" fmla="*/ 3542581 w 3824377"/>
              <a:gd name="connsiteY6" fmla="*/ 42203 h 1974524"/>
              <a:gd name="connsiteX7" fmla="*/ 3824377 w 3824377"/>
              <a:gd name="connsiteY7" fmla="*/ 65206 h 1974524"/>
              <a:gd name="connsiteX0" fmla="*/ 0 w 3824377"/>
              <a:gd name="connsiteY0" fmla="*/ 266068 h 1910842"/>
              <a:gd name="connsiteX1" fmla="*/ 621101 w 3824377"/>
              <a:gd name="connsiteY1" fmla="*/ 1088453 h 1910842"/>
              <a:gd name="connsiteX2" fmla="*/ 2070339 w 3824377"/>
              <a:gd name="connsiteY2" fmla="*/ 1278234 h 1910842"/>
              <a:gd name="connsiteX3" fmla="*/ 3030747 w 3824377"/>
              <a:gd name="connsiteY3" fmla="*/ 513358 h 1910842"/>
              <a:gd name="connsiteX4" fmla="*/ 3301041 w 3824377"/>
              <a:gd name="connsiteY4" fmla="*/ 1910838 h 1910842"/>
              <a:gd name="connsiteX5" fmla="*/ 3370052 w 3824377"/>
              <a:gd name="connsiteY5" fmla="*/ 122294 h 1910842"/>
              <a:gd name="connsiteX6" fmla="*/ 3703607 w 3824377"/>
              <a:gd name="connsiteY6" fmla="*/ 214310 h 1910842"/>
              <a:gd name="connsiteX7" fmla="*/ 3824377 w 3824377"/>
              <a:gd name="connsiteY7" fmla="*/ 1524 h 191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4377" h="1910842">
                <a:moveTo>
                  <a:pt x="0" y="266068"/>
                </a:moveTo>
                <a:cubicBezTo>
                  <a:pt x="138022" y="592913"/>
                  <a:pt x="276045" y="919759"/>
                  <a:pt x="621101" y="1088453"/>
                </a:cubicBezTo>
                <a:cubicBezTo>
                  <a:pt x="966158" y="1257147"/>
                  <a:pt x="1668731" y="1374083"/>
                  <a:pt x="2070339" y="1278234"/>
                </a:cubicBezTo>
                <a:cubicBezTo>
                  <a:pt x="2471947" y="1182385"/>
                  <a:pt x="2825630" y="407924"/>
                  <a:pt x="3030747" y="513358"/>
                </a:cubicBezTo>
                <a:cubicBezTo>
                  <a:pt x="3235864" y="618792"/>
                  <a:pt x="3173561" y="1902212"/>
                  <a:pt x="3301041" y="1910838"/>
                </a:cubicBezTo>
                <a:cubicBezTo>
                  <a:pt x="3382513" y="1913713"/>
                  <a:pt x="3302958" y="405049"/>
                  <a:pt x="3370052" y="122294"/>
                </a:cubicBezTo>
                <a:cubicBezTo>
                  <a:pt x="3437146" y="-160461"/>
                  <a:pt x="3627886" y="234438"/>
                  <a:pt x="3703607" y="214310"/>
                </a:cubicBezTo>
                <a:cubicBezTo>
                  <a:pt x="3779328" y="194182"/>
                  <a:pt x="3721339" y="-20042"/>
                  <a:pt x="3824377" y="15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4EBD66-2171-493E-9393-4EDFC1563D78}"/>
              </a:ext>
            </a:extLst>
          </p:cNvPr>
          <p:cNvSpPr/>
          <p:nvPr/>
        </p:nvSpPr>
        <p:spPr>
          <a:xfrm>
            <a:off x="6629400" y="6348920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863F4A-5FDF-4EBF-AF60-30A38CEA250E}"/>
              </a:ext>
            </a:extLst>
          </p:cNvPr>
          <p:cNvSpPr/>
          <p:nvPr/>
        </p:nvSpPr>
        <p:spPr>
          <a:xfrm>
            <a:off x="4191001" y="658336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4E20F3-4981-40E5-960E-DF093C5C69C1}"/>
              </a:ext>
            </a:extLst>
          </p:cNvPr>
          <p:cNvSpPr/>
          <p:nvPr/>
        </p:nvSpPr>
        <p:spPr>
          <a:xfrm>
            <a:off x="4164330" y="5739320"/>
            <a:ext cx="99059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7C44C0-CA22-4C97-A8D2-C694434D1606}"/>
              </a:ext>
            </a:extLst>
          </p:cNvPr>
          <p:cNvSpPr/>
          <p:nvPr/>
        </p:nvSpPr>
        <p:spPr>
          <a:xfrm>
            <a:off x="4046219" y="6415722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39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3D1B-3EB7-4182-8791-912AE32E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should you know?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0CCDAC-CF16-43F1-8325-818471D1C8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CA" dirty="0">
                    <a:solidFill>
                      <a:srgbClr val="FF0000"/>
                    </a:solidFill>
                  </a:rPr>
                  <a:t>Recognize</a:t>
                </a:r>
                <a:r>
                  <a:rPr lang="en-CA" dirty="0"/>
                  <a:t> and </a:t>
                </a:r>
                <a:r>
                  <a:rPr lang="en-CA" dirty="0">
                    <a:solidFill>
                      <a:srgbClr val="FFC000"/>
                    </a:solidFill>
                  </a:rPr>
                  <a:t>prove</a:t>
                </a:r>
                <a:r>
                  <a:rPr lang="en-CA" dirty="0"/>
                  <a:t> a function is </a:t>
                </a:r>
                <a:r>
                  <a:rPr lang="en-CA" dirty="0">
                    <a:solidFill>
                      <a:srgbClr val="00B050"/>
                    </a:solidFill>
                  </a:rPr>
                  <a:t>convex</a:t>
                </a:r>
              </a:p>
              <a:p>
                <a:r>
                  <a:rPr lang="en-CA" dirty="0"/>
                  <a:t>You should know how to prove a function is </a:t>
                </a:r>
                <a:r>
                  <a:rPr lang="en-CA" dirty="0">
                    <a:solidFill>
                      <a:srgbClr val="00B050"/>
                    </a:solidFill>
                  </a:rPr>
                  <a:t>smooth</a:t>
                </a:r>
                <a:r>
                  <a:rPr lang="en-CA" dirty="0"/>
                  <a:t> (continuous, differentiable once, twice,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, etc.); there will be no direct evaluation of those.</a:t>
                </a:r>
              </a:p>
              <a:p>
                <a:r>
                  <a:rPr lang="en-CA" dirty="0">
                    <a:solidFill>
                      <a:srgbClr val="00B050"/>
                    </a:solidFill>
                  </a:rPr>
                  <a:t>Classify</a:t>
                </a:r>
                <a:r>
                  <a:rPr lang="en-CA" dirty="0"/>
                  <a:t> problems into</a:t>
                </a:r>
              </a:p>
              <a:p>
                <a:pPr lvl="1"/>
                <a:r>
                  <a:rPr lang="en-CA" dirty="0"/>
                  <a:t>Linear</a:t>
                </a:r>
              </a:p>
              <a:p>
                <a:pPr lvl="1"/>
                <a:r>
                  <a:rPr lang="en-CA" dirty="0"/>
                  <a:t>Quadratic</a:t>
                </a:r>
              </a:p>
              <a:p>
                <a:pPr lvl="1"/>
                <a:r>
                  <a:rPr lang="en-CA" dirty="0"/>
                  <a:t>Quadratically constrained</a:t>
                </a:r>
              </a:p>
              <a:p>
                <a:pPr lvl="1"/>
                <a:r>
                  <a:rPr lang="en-CA" dirty="0"/>
                  <a:t>Nonlinear and not in the above categories</a:t>
                </a:r>
              </a:p>
              <a:p>
                <a:pPr lvl="1"/>
                <a:r>
                  <a:rPr lang="en-CA" dirty="0"/>
                  <a:t>Smooth or </a:t>
                </a:r>
                <a:r>
                  <a:rPr lang="en-CA" dirty="0" err="1"/>
                  <a:t>nonsmooth</a:t>
                </a:r>
                <a:endParaRPr lang="en-CA" dirty="0"/>
              </a:p>
              <a:p>
                <a:pPr lvl="1"/>
                <a:r>
                  <a:rPr lang="en-CA" dirty="0"/>
                  <a:t>Convex or nonconvex</a:t>
                </a:r>
              </a:p>
              <a:p>
                <a:pPr lvl="1"/>
                <a:r>
                  <a:rPr lang="en-CA" dirty="0"/>
                  <a:t>Discrete vs continuous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0CCDAC-CF16-43F1-8325-818471D1C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239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Linear programming</a:t>
            </a:r>
          </a:p>
          <a:p>
            <a:pPr lvl="1"/>
            <a:r>
              <a:rPr lang="en-CA" dirty="0"/>
              <a:t>simplex methods</a:t>
            </a:r>
          </a:p>
          <a:p>
            <a:pPr lvl="1"/>
            <a:r>
              <a:rPr lang="en-CA" dirty="0"/>
              <a:t>interior point methods</a:t>
            </a:r>
          </a:p>
          <a:p>
            <a:r>
              <a:rPr lang="en-CA" dirty="0">
                <a:solidFill>
                  <a:srgbClr val="FF0000"/>
                </a:solidFill>
              </a:rPr>
              <a:t>Quadratic programming</a:t>
            </a:r>
          </a:p>
          <a:p>
            <a:r>
              <a:rPr lang="en-CA" dirty="0" err="1">
                <a:solidFill>
                  <a:srgbClr val="FF0000"/>
                </a:solidFill>
              </a:rPr>
              <a:t>Quadratically</a:t>
            </a:r>
            <a:r>
              <a:rPr lang="en-CA" dirty="0">
                <a:solidFill>
                  <a:srgbClr val="FF0000"/>
                </a:solidFill>
              </a:rPr>
              <a:t> constrained </a:t>
            </a:r>
            <a:br>
              <a:rPr lang="en-CA" dirty="0">
                <a:solidFill>
                  <a:srgbClr val="FF0000"/>
                </a:solidFill>
              </a:rPr>
            </a:br>
            <a:r>
              <a:rPr lang="en-CA" dirty="0">
                <a:solidFill>
                  <a:srgbClr val="FF0000"/>
                </a:solidFill>
              </a:rPr>
              <a:t>quadratic program</a:t>
            </a:r>
          </a:p>
          <a:p>
            <a:r>
              <a:rPr lang="en-CA" dirty="0"/>
              <a:t>constraints</a:t>
            </a:r>
          </a:p>
          <a:p>
            <a:pPr lvl="1"/>
            <a:r>
              <a:rPr lang="en-CA" dirty="0"/>
              <a:t>bounds</a:t>
            </a:r>
          </a:p>
          <a:p>
            <a:pPr lvl="1"/>
            <a:r>
              <a:rPr lang="en-CA" dirty="0"/>
              <a:t>linear</a:t>
            </a:r>
          </a:p>
          <a:p>
            <a:pPr lvl="1"/>
            <a:r>
              <a:rPr lang="en-CA" dirty="0"/>
              <a:t>nonlinear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56476" y="1649968"/>
            <a:ext cx="351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Linear objective + linear constraints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6476" y="2895600"/>
            <a:ext cx="385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Quadratic objective + linear constraints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64496" y="3352800"/>
            <a:ext cx="42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Quadratic objective + quadratic constraints</a:t>
            </a:r>
          </a:p>
        </p:txBody>
      </p:sp>
    </p:spTree>
    <p:extLst>
      <p:ext uri="{BB962C8B-B14F-4D97-AF65-F5344CB8AC3E}">
        <p14:creationId xmlns:p14="http://schemas.microsoft.com/office/powerpoint/2010/main" val="951183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A13BF15-E4FF-466F-BCF2-4BA0978FAC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1219200"/>
          <a:ext cx="6627812" cy="520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Organization Chart" r:id="rId4" imgW="3644640" imgH="2863800" progId="OrgPlusWOPX.4">
                  <p:embed followColorScheme="full"/>
                </p:oleObj>
              </mc:Choice>
              <mc:Fallback>
                <p:oleObj name="Organization Chart" r:id="rId4" imgW="3644640" imgH="2863800" progId="OrgPlusWOPX.4">
                  <p:embed followColorScheme="full"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A13BF15-E4FF-466F-BCF2-4BA0978FAC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1219200"/>
                        <a:ext cx="6627812" cy="520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0A5579B-BAAC-43E6-8DAF-91F99F3A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Stochastic Gradient Descent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B2D83-2291-4B38-B15B-844416DB3C76}"/>
              </a:ext>
            </a:extLst>
          </p:cNvPr>
          <p:cNvSpPr/>
          <p:nvPr/>
        </p:nvSpPr>
        <p:spPr>
          <a:xfrm>
            <a:off x="6629400" y="2160837"/>
            <a:ext cx="1676400" cy="4027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4905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579B-BAAC-43E6-8DAF-91F99F3A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ADMM</a:t>
            </a:r>
            <a:br>
              <a:rPr lang="en-CA" dirty="0"/>
            </a:br>
            <a:r>
              <a:rPr lang="en-CA" sz="1200" dirty="0"/>
              <a:t>Alternative Direction Method of Multiplier; </a:t>
            </a:r>
            <a:r>
              <a:rPr lang="en-CA" sz="1200" dirty="0">
                <a:hlinkClick r:id="rId4"/>
              </a:rPr>
              <a:t>ref 1</a:t>
            </a:r>
            <a:r>
              <a:rPr lang="en-CA" sz="1200" dirty="0"/>
              <a:t>, </a:t>
            </a:r>
            <a:r>
              <a:rPr lang="en-CA" sz="1200" dirty="0">
                <a:hlinkClick r:id="rId5"/>
              </a:rPr>
              <a:t>ref 2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B2D83-2291-4B38-B15B-844416DB3C76}"/>
              </a:ext>
            </a:extLst>
          </p:cNvPr>
          <p:cNvSpPr/>
          <p:nvPr/>
        </p:nvSpPr>
        <p:spPr>
          <a:xfrm>
            <a:off x="5410200" y="5647426"/>
            <a:ext cx="1535502" cy="2961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158D0AE-BE69-420F-9E4F-7170B74767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1219200"/>
          <a:ext cx="6627812" cy="520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Organization Chart" r:id="rId6" imgW="3651120" imgH="2743200" progId="OrgPlusWOPX.4">
                  <p:embed followColorScheme="full"/>
                </p:oleObj>
              </mc:Choice>
              <mc:Fallback>
                <p:oleObj name="Organization Chart" r:id="rId6" imgW="3651120" imgH="2743200" progId="OrgPlusWOPX.4">
                  <p:embed followColorScheme="full"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158D0AE-BE69-420F-9E4F-7170B74767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67000" y="1219200"/>
                        <a:ext cx="6627812" cy="520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24108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158D0AE-BE69-420F-9E4F-7170B74767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1219200"/>
          <a:ext cx="6627812" cy="520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Organization Chart" r:id="rId4" imgW="3644640" imgH="2863800" progId="OrgPlusWOPX.4">
                  <p:embed followColorScheme="full"/>
                </p:oleObj>
              </mc:Choice>
              <mc:Fallback>
                <p:oleObj name="Organization Chart" r:id="rId4" imgW="3644640" imgH="2863800" progId="OrgPlusWOPX.4">
                  <p:embed followColorScheme="full"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158D0AE-BE69-420F-9E4F-7170B74767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000" y="1219200"/>
                        <a:ext cx="6627812" cy="520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0A5579B-BAAC-43E6-8DAF-91F99F3A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/>
              <a:t>Adam</a:t>
            </a:r>
            <a:br>
              <a:rPr lang="en-CA" dirty="0"/>
            </a:br>
            <a:r>
              <a:rPr lang="en-CA" sz="1200" dirty="0"/>
              <a:t>Adaptive moment estimation; </a:t>
            </a:r>
            <a:r>
              <a:rPr lang="en-CA" sz="1200" dirty="0">
                <a:hlinkClick r:id="rId6"/>
              </a:rPr>
              <a:t>ref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/>
              <a:t>“</a:t>
            </a:r>
            <a:r>
              <a:rPr lang="en-US" sz="1200" dirty="0"/>
              <a:t>first-order gradient-based optimization of stochastic objective functions”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B2D83-2291-4B38-B15B-844416DB3C76}"/>
              </a:ext>
            </a:extLst>
          </p:cNvPr>
          <p:cNvSpPr/>
          <p:nvPr/>
        </p:nvSpPr>
        <p:spPr>
          <a:xfrm>
            <a:off x="6781800" y="2209800"/>
            <a:ext cx="1535502" cy="2961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2966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579B-BAAC-43E6-8DAF-91F99F3A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LAMB</a:t>
            </a:r>
            <a:br>
              <a:rPr lang="en-CA" dirty="0"/>
            </a:br>
            <a:r>
              <a:rPr lang="en-US" sz="1300" dirty="0"/>
              <a:t>Layer-wise Adaptive Moments optimizer for Batch training; </a:t>
            </a:r>
            <a:r>
              <a:rPr lang="en-US" sz="1300" dirty="0">
                <a:hlinkClick r:id="rId4"/>
              </a:rPr>
              <a:t>ref 1</a:t>
            </a:r>
            <a:endParaRPr lang="en-CA" sz="13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B2D83-2291-4B38-B15B-844416DB3C76}"/>
              </a:ext>
            </a:extLst>
          </p:cNvPr>
          <p:cNvSpPr/>
          <p:nvPr/>
        </p:nvSpPr>
        <p:spPr>
          <a:xfrm>
            <a:off x="5410200" y="6107363"/>
            <a:ext cx="1535502" cy="20136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1AC14C-E8EA-4598-9390-ACD9AB48A9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0651" y="1333501"/>
          <a:ext cx="6640513" cy="497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Organization Chart" r:id="rId5" imgW="3651120" imgH="2736720" progId="OrgPlusWOPX.4">
                  <p:embed followColorScheme="full"/>
                </p:oleObj>
              </mc:Choice>
              <mc:Fallback>
                <p:oleObj name="Organization Chart" r:id="rId5" imgW="3651120" imgH="2736720" progId="OrgPlusWOPX.4">
                  <p:embed followColorScheme="full"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01AC14C-E8EA-4598-9390-ACD9AB48A9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0651" y="1333501"/>
                        <a:ext cx="6640513" cy="497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19224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82AFF35-2ACF-4DFA-8E05-35D90C1D92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1" y="1382713"/>
          <a:ext cx="6640513" cy="495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Organization Chart" r:id="rId4" imgW="3651120" imgH="2724120" progId="OrgPlusWOPX.4">
                  <p:embed followColorScheme="full"/>
                </p:oleObj>
              </mc:Choice>
              <mc:Fallback>
                <p:oleObj name="Organization Chart" r:id="rId4" imgW="3651120" imgH="2724120" progId="OrgPlusWOPX.4">
                  <p:embed followColorScheme="full"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82AFF35-2ACF-4DFA-8E05-35D90C1D9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5601" y="1382713"/>
                        <a:ext cx="6640513" cy="4951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0A5579B-BAAC-43E6-8DAF-91F99F3A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Network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B2D83-2291-4B38-B15B-844416DB3C76}"/>
              </a:ext>
            </a:extLst>
          </p:cNvPr>
          <p:cNvSpPr/>
          <p:nvPr/>
        </p:nvSpPr>
        <p:spPr>
          <a:xfrm>
            <a:off x="3124200" y="4495800"/>
            <a:ext cx="990600" cy="2503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702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678547" y="2133441"/>
          <a:ext cx="8822028" cy="2286160"/>
        </p:xfrm>
        <a:graphic>
          <a:graphicData uri="http://schemas.openxmlformats.org/drawingml/2006/table">
            <a:tbl>
              <a:tblPr/>
              <a:tblGrid>
                <a:gridCol w="8822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25086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[T]here are known </a:t>
                      </a:r>
                      <a:r>
                        <a:rPr lang="en-US" sz="1600" dirty="0" err="1">
                          <a:effectLst/>
                        </a:rPr>
                        <a:t>knowns</a:t>
                      </a:r>
                      <a:r>
                        <a:rPr lang="en-US" sz="1600" dirty="0">
                          <a:effectLst/>
                        </a:rPr>
                        <a:t>; there are things we know that we know.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There are known unknowns; that is to say there are things that, we now know we don't know.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But there are also unknown unknowns – there are things we do not know, we don't know.</a:t>
                      </a:r>
                    </a:p>
                  </a:txBody>
                  <a:tcPr marL="95250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74">
                <a:tc>
                  <a:txBody>
                    <a:bodyPr/>
                    <a:lstStyle/>
                    <a:p>
                      <a:pPr algn="r"/>
                      <a:r>
                        <a:rPr lang="en-US" sz="1600" i="0" dirty="0">
                          <a:effectLst/>
                        </a:rPr>
                        <a:t>United States Secretary of Defense, Donald Rumsfeld, 2002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7BF78D-496F-4B18-89F6-F9AC3B233C29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47372-8F5C-48A8-AC84-DB62153AA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24001" y="5013569"/>
            <a:ext cx="1107583" cy="1475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5D810E-551C-4E0C-8DED-E8629421BA26}"/>
              </a:ext>
            </a:extLst>
          </p:cNvPr>
          <p:cNvSpPr txBox="1"/>
          <p:nvPr/>
        </p:nvSpPr>
        <p:spPr>
          <a:xfrm>
            <a:off x="1524001" y="6488668"/>
            <a:ext cx="170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hlinkClick r:id="rId4" tooltip="https://en.wikipedia.org/wiki/Known_and_Unknown:_A_Memoir"/>
              </a:rPr>
              <a:t>This Photo</a:t>
            </a:r>
            <a:r>
              <a:rPr lang="en-CA" sz="900" dirty="0"/>
              <a:t> by Unknown Author is licensed under </a:t>
            </a:r>
            <a:r>
              <a:rPr lang="en-CA" sz="900" dirty="0">
                <a:hlinkClick r:id="rId5" tooltip="https://creativecommons.org/licenses/by-sa/3.0/"/>
              </a:rPr>
              <a:t>CC BY-SA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406732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9ECD-3135-4459-9F0D-19F957F2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F42D70-E98F-4A47-8D58-FC3A4FC21D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Calculus</a:t>
                </a:r>
              </a:p>
              <a:p>
                <a:pPr lvl="1"/>
                <a:r>
                  <a:rPr lang="en-US" dirty="0"/>
                  <a:t>Know what a </a:t>
                </a:r>
                <a:r>
                  <a:rPr lang="en-US" dirty="0">
                    <a:solidFill>
                      <a:srgbClr val="FF0000"/>
                    </a:solidFill>
                  </a:rPr>
                  <a:t>derivative</a:t>
                </a:r>
                <a:r>
                  <a:rPr lang="en-US" dirty="0"/>
                  <a:t> is</a:t>
                </a:r>
              </a:p>
              <a:p>
                <a:pPr lvl="1"/>
                <a:r>
                  <a:rPr lang="en-US" dirty="0"/>
                  <a:t>Given a formula can recognize a </a:t>
                </a:r>
                <a:r>
                  <a:rPr lang="en-US" dirty="0">
                    <a:solidFill>
                      <a:srgbClr val="FF0000"/>
                    </a:solidFill>
                  </a:rPr>
                  <a:t>smooth</a:t>
                </a:r>
                <a:r>
                  <a:rPr lang="en-US" dirty="0"/>
                  <a:t> (continuous,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) function</a:t>
                </a:r>
              </a:p>
              <a:p>
                <a:pPr lvl="2"/>
                <a:r>
                  <a:rPr lang="en-US" dirty="0"/>
                  <a:t>Polynomial, exp, trigonometric and combination are smooth;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dirty="0"/>
                  <a:t> is smooth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quickly learn how to compute a </a:t>
                </a:r>
                <a:r>
                  <a:rPr lang="en-US" dirty="0">
                    <a:solidFill>
                      <a:srgbClr val="FF0000"/>
                    </a:solidFill>
                  </a:rPr>
                  <a:t>gradient</a:t>
                </a:r>
                <a:r>
                  <a:rPr lang="en-US" dirty="0"/>
                  <a:t> of simple function (2</a:t>
                </a:r>
                <a:r>
                  <a:rPr lang="en-US" baseline="30000" dirty="0"/>
                  <a:t>nd</a:t>
                </a:r>
                <a:r>
                  <a:rPr lang="en-US" dirty="0"/>
                  <a:t> lab/assignment)</a:t>
                </a:r>
              </a:p>
              <a:p>
                <a:r>
                  <a:rPr lang="en-US" dirty="0"/>
                  <a:t>Linear algebra</a:t>
                </a:r>
              </a:p>
              <a:p>
                <a:pPr lvl="1"/>
                <a:r>
                  <a:rPr lang="en-US" dirty="0"/>
                  <a:t>Know what a </a:t>
                </a:r>
                <a:r>
                  <a:rPr lang="en-US" dirty="0">
                    <a:solidFill>
                      <a:srgbClr val="FF0000"/>
                    </a:solidFill>
                  </a:rPr>
                  <a:t>matrix</a:t>
                </a:r>
                <a:r>
                  <a:rPr lang="en-US" dirty="0"/>
                  <a:t> is; can recognize a symmetric matrix</a:t>
                </a:r>
              </a:p>
              <a:p>
                <a:pPr lvl="1"/>
                <a:r>
                  <a:rPr lang="en-US" dirty="0"/>
                  <a:t>Can compute matrix products</a:t>
                </a:r>
              </a:p>
              <a:p>
                <a:pPr lvl="1"/>
                <a:r>
                  <a:rPr lang="en-US" dirty="0"/>
                  <a:t>Can learn quickly (or refresh) what </a:t>
                </a:r>
                <a:r>
                  <a:rPr lang="en-US" dirty="0">
                    <a:solidFill>
                      <a:srgbClr val="FF0000"/>
                    </a:solidFill>
                  </a:rPr>
                  <a:t>eigenvalues</a:t>
                </a:r>
                <a:r>
                  <a:rPr lang="en-US" dirty="0"/>
                  <a:t> are (useful to prove convexity)</a:t>
                </a:r>
              </a:p>
              <a:p>
                <a:pPr lvl="1"/>
                <a:r>
                  <a:rPr lang="en-US" dirty="0"/>
                  <a:t>Accept that square symmetric matrices admit an eigenvalue decomposition</a:t>
                </a:r>
              </a:p>
              <a:p>
                <a:pPr lvl="1"/>
                <a:r>
                  <a:rPr lang="en-US" dirty="0"/>
                  <a:t>Ok with sum, </a:t>
                </a:r>
                <a:r>
                  <a:rPr lang="en-US" dirty="0">
                    <a:solidFill>
                      <a:srgbClr val="FF0000"/>
                    </a:solidFill>
                  </a:rPr>
                  <a:t>norm</a:t>
                </a:r>
                <a:r>
                  <a:rPr lang="en-US" dirty="0"/>
                  <a:t>, vector notations, e.g.,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Solving linear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not required, but helps understanding</a:t>
                </a:r>
              </a:p>
              <a:p>
                <a:pPr lvl="1"/>
                <a:r>
                  <a:rPr lang="en-US" dirty="0"/>
                  <a:t>Can learn quickly what the </a:t>
                </a:r>
                <a:r>
                  <a:rPr lang="en-US" dirty="0">
                    <a:solidFill>
                      <a:srgbClr val="FF0000"/>
                    </a:solidFill>
                  </a:rPr>
                  <a:t>inverse</a:t>
                </a:r>
                <a:r>
                  <a:rPr lang="en-US" dirty="0"/>
                  <a:t> of a matrix 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F42D70-E98F-4A47-8D58-FC3A4FC21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02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7581-72AF-425C-9C0E-8C625E40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I love optimization?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2693-1ABD-4A9C-A4E8-8DDB5637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Takes efficiency to the next level: sometimes can prove there is no better solution (global optimum)</a:t>
            </a:r>
          </a:p>
          <a:p>
            <a:r>
              <a:rPr lang="en-CA" dirty="0"/>
              <a:t>Pretty algorithms that are easy to visualize</a:t>
            </a:r>
          </a:p>
          <a:p>
            <a:r>
              <a:rPr lang="en-CA" dirty="0"/>
              <a:t>Core ideas are simple and efficient</a:t>
            </a:r>
          </a:p>
          <a:p>
            <a:r>
              <a:rPr lang="en-CA" dirty="0"/>
              <a:t>Mix of computing and mathematics; I love both</a:t>
            </a:r>
          </a:p>
        </p:txBody>
      </p:sp>
    </p:spTree>
    <p:extLst>
      <p:ext uri="{BB962C8B-B14F-4D97-AF65-F5344CB8AC3E}">
        <p14:creationId xmlns:p14="http://schemas.microsoft.com/office/powerpoint/2010/main" val="317751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033A-98C4-43EF-BE4D-D0EAFB1B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Modeling is similar to software engineering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03A948-6CB0-41B3-A450-83F10CEE1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83099" y="1841198"/>
            <a:ext cx="6237131" cy="46778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E04D59-45BA-434D-A5AF-FF10DE870A4F}"/>
              </a:ext>
            </a:extLst>
          </p:cNvPr>
          <p:cNvSpPr txBox="1"/>
          <p:nvPr/>
        </p:nvSpPr>
        <p:spPr>
          <a:xfrm>
            <a:off x="3967230" y="6627168"/>
            <a:ext cx="4953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>
                <a:hlinkClick r:id="rId3" tooltip="http://stackoverflow.com/questions/1691270/how-to-avoid-bad-requirements"/>
              </a:rPr>
              <a:t>This Photo</a:t>
            </a:r>
            <a:r>
              <a:rPr lang="en-CA" sz="900"/>
              <a:t> by Unknown Author is licensed under </a:t>
            </a:r>
            <a:r>
              <a:rPr lang="en-CA" sz="900">
                <a:hlinkClick r:id="rId4" tooltip="https://creativecommons.org/licenses/by-sa/3.0/"/>
              </a:rPr>
              <a:t>CC BY-SA</a:t>
            </a:r>
            <a:endParaRPr lang="en-CA" sz="900"/>
          </a:p>
        </p:txBody>
      </p:sp>
    </p:spTree>
    <p:extLst>
      <p:ext uri="{BB962C8B-B14F-4D97-AF65-F5344CB8AC3E}">
        <p14:creationId xmlns:p14="http://schemas.microsoft.com/office/powerpoint/2010/main" val="38399018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8097</TotalTime>
  <Words>4334</Words>
  <Application>Microsoft Office PowerPoint</Application>
  <PresentationFormat>Widescreen</PresentationFormat>
  <Paragraphs>678</Paragraphs>
  <Slides>68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inherit</vt:lpstr>
      <vt:lpstr>Roboto</vt:lpstr>
      <vt:lpstr>Wingdings</vt:lpstr>
      <vt:lpstr>Office Theme</vt:lpstr>
      <vt:lpstr>Organization Chart</vt:lpstr>
      <vt:lpstr>DATA 585 Optimization</vt:lpstr>
      <vt:lpstr>Menu</vt:lpstr>
      <vt:lpstr>Instructor</vt:lpstr>
      <vt:lpstr>Syllabus</vt:lpstr>
      <vt:lpstr>Syllabus</vt:lpstr>
      <vt:lpstr>Lab 1/Assignment 1</vt:lpstr>
      <vt:lpstr>Prereqs</vt:lpstr>
      <vt:lpstr>Why I love optimization?</vt:lpstr>
      <vt:lpstr>Modeling is similar to software engineering</vt:lpstr>
      <vt:lpstr>This course is about…</vt:lpstr>
      <vt:lpstr>Pillars of Data Science</vt:lpstr>
      <vt:lpstr>PowerPoint Presentation</vt:lpstr>
      <vt:lpstr>Machine learning</vt:lpstr>
      <vt:lpstr>Optimization for machine learning</vt:lpstr>
      <vt:lpstr>Where does optimization occur in ML?</vt:lpstr>
      <vt:lpstr>Model</vt:lpstr>
      <vt:lpstr>What is the input? What is the output?</vt:lpstr>
      <vt:lpstr>Select modeling approach</vt:lpstr>
      <vt:lpstr>Optimization models</vt:lpstr>
      <vt:lpstr>What is an optimization model?</vt:lpstr>
      <vt:lpstr>Example</vt:lpstr>
      <vt:lpstr>You note…</vt:lpstr>
      <vt:lpstr>Variables, parameters, constants, and value function</vt:lpstr>
      <vt:lpstr>Example</vt:lpstr>
      <vt:lpstr>Hyperparameters</vt:lpstr>
      <vt:lpstr>Modeling example: creating teams</vt:lpstr>
      <vt:lpstr>Team creation problem</vt:lpstr>
      <vt:lpstr>How to formulate the problem as an optimization problem?</vt:lpstr>
      <vt:lpstr>Creating teams: a possible solution</vt:lpstr>
      <vt:lpstr>Structuring data input</vt:lpstr>
      <vt:lpstr>Formulating as an optimization problem</vt:lpstr>
      <vt:lpstr>PowerPoint Presentation</vt:lpstr>
      <vt:lpstr>And the result is…</vt:lpstr>
      <vt:lpstr>For 4 projects and 8 students, Excel solution is</vt:lpstr>
      <vt:lpstr>Model</vt:lpstr>
      <vt:lpstr>Models I used</vt:lpstr>
      <vt:lpstr>Detail and complexity</vt:lpstr>
      <vt:lpstr>Successful models</vt:lpstr>
      <vt:lpstr>Models are NOT the ultimate answer but a useful tool to help making decisions  A critical feature of modeling is it forces to learn deeply about what you are modeling</vt:lpstr>
      <vt:lpstr>Modeling: feedback loop</vt:lpstr>
      <vt:lpstr>Guiding principles in Modelling</vt:lpstr>
      <vt:lpstr>Tools</vt:lpstr>
      <vt:lpstr>MATLAB</vt:lpstr>
      <vt:lpstr>CVX</vt:lpstr>
      <vt:lpstr>YALMIP</vt:lpstr>
      <vt:lpstr>ILOG OPL model</vt:lpstr>
      <vt:lpstr>AMPL</vt:lpstr>
      <vt:lpstr>Python</vt:lpstr>
      <vt:lpstr>R</vt:lpstr>
      <vt:lpstr>Julia</vt:lpstr>
      <vt:lpstr>Excel Spreadsheet</vt:lpstr>
      <vt:lpstr>Guidelines</vt:lpstr>
      <vt:lpstr>Goals</vt:lpstr>
      <vt:lpstr>Easy vs. Hard  Optimization problems</vt:lpstr>
      <vt:lpstr>Easy vs. Hard</vt:lpstr>
      <vt:lpstr>PowerPoint Presentation</vt:lpstr>
      <vt:lpstr>Classification</vt:lpstr>
      <vt:lpstr>Convex optimization problem</vt:lpstr>
      <vt:lpstr>The only easy problems are convex problems (or small problems)</vt:lpstr>
      <vt:lpstr>No free lunch</vt:lpstr>
      <vt:lpstr>What should you know?</vt:lpstr>
      <vt:lpstr>Subtypes</vt:lpstr>
      <vt:lpstr>Stochastic Gradient Descent</vt:lpstr>
      <vt:lpstr>ADMM Alternative Direction Method of Multiplier; ref 1, ref 2</vt:lpstr>
      <vt:lpstr>Adam Adaptive moment estimation; ref  “first-order gradient-based optimization of stochastic objective functions”</vt:lpstr>
      <vt:lpstr>LAMB Layer-wise Adaptive Moments optimizer for Batch training; ref 1</vt:lpstr>
      <vt:lpstr>Network Flow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585 Optimization</dc:title>
  <dc:creator>Lucet, Yves</dc:creator>
  <cp:lastModifiedBy>Lucet, Yves</cp:lastModifiedBy>
  <cp:revision>38</cp:revision>
  <dcterms:created xsi:type="dcterms:W3CDTF">2024-03-14T23:43:09Z</dcterms:created>
  <dcterms:modified xsi:type="dcterms:W3CDTF">2024-03-25T21:02:26Z</dcterms:modified>
</cp:coreProperties>
</file>